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596" r:id="rId2"/>
    <p:sldId id="492" r:id="rId3"/>
    <p:sldId id="502" r:id="rId4"/>
    <p:sldId id="554" r:id="rId5"/>
    <p:sldId id="555" r:id="rId6"/>
    <p:sldId id="553" r:id="rId7"/>
    <p:sldId id="465" r:id="rId8"/>
    <p:sldId id="444" r:id="rId9"/>
    <p:sldId id="432" r:id="rId10"/>
    <p:sldId id="605" r:id="rId11"/>
    <p:sldId id="463" r:id="rId12"/>
    <p:sldId id="500" r:id="rId13"/>
    <p:sldId id="457" r:id="rId14"/>
    <p:sldId id="609" r:id="rId15"/>
    <p:sldId id="604" r:id="rId16"/>
    <p:sldId id="592" r:id="rId17"/>
    <p:sldId id="593" r:id="rId18"/>
    <p:sldId id="594" r:id="rId19"/>
    <p:sldId id="595" r:id="rId20"/>
    <p:sldId id="556" r:id="rId21"/>
    <p:sldId id="597" r:id="rId22"/>
    <p:sldId id="598" r:id="rId23"/>
    <p:sldId id="599" r:id="rId24"/>
    <p:sldId id="600" r:id="rId25"/>
    <p:sldId id="601" r:id="rId26"/>
    <p:sldId id="602" r:id="rId27"/>
    <p:sldId id="473" r:id="rId28"/>
    <p:sldId id="499" r:id="rId29"/>
    <p:sldId id="455" r:id="rId30"/>
    <p:sldId id="441" r:id="rId31"/>
    <p:sldId id="606" r:id="rId32"/>
    <p:sldId id="607" r:id="rId33"/>
    <p:sldId id="451" r:id="rId34"/>
    <p:sldId id="496" r:id="rId35"/>
    <p:sldId id="472" r:id="rId36"/>
    <p:sldId id="475" r:id="rId3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9900"/>
    <a:srgbClr val="CC0099"/>
    <a:srgbClr val="008000"/>
    <a:srgbClr val="990000"/>
    <a:srgbClr val="0066FF"/>
    <a:srgbClr val="0000FF"/>
    <a:srgbClr val="FFFF99"/>
    <a:srgbClr val="EAEAEA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1" autoAdjust="0"/>
    <p:restoredTop sz="97712" autoAdjust="0"/>
  </p:normalViewPr>
  <p:slideViewPr>
    <p:cSldViewPr snapToGrid="0">
      <p:cViewPr varScale="1">
        <p:scale>
          <a:sx n="73" d="100"/>
          <a:sy n="73" d="100"/>
        </p:scale>
        <p:origin x="-1188" y="-108"/>
      </p:cViewPr>
      <p:guideLst>
        <p:guide orient="horz" pos="737"/>
        <p:guide orient="horz" pos="3968"/>
        <p:guide pos="2871"/>
        <p:guide pos="366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7E952A-86DE-43A1-9597-6B5AF37C0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6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36B23639-BA7C-455A-A0B1-5DC98F51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2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682625"/>
            <a:ext cx="8524875" cy="1822451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1"/>
            <a:ext cx="6400800" cy="2695575"/>
          </a:xfrm>
        </p:spPr>
        <p:txBody>
          <a:bodyPr/>
          <a:lstStyle>
            <a:lvl1pPr marL="0" indent="0" algn="ctr">
              <a:buNone/>
              <a:defRPr sz="2400" b="1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2B14-485A-45F5-89C5-F8A89626B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4676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96350" cy="457200"/>
          </a:xfrm>
        </p:spPr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61DA-37A9-480E-8266-756F225CC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76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D6DD-5B98-490E-BDFE-9EA8446F4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30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410325"/>
            <a:ext cx="9144000" cy="447675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08751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C108F71-BC63-4F59-A2FD-83FE2B2E8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5" y="6442075"/>
            <a:ext cx="1343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9pPr>
    </p:titleStyle>
    <p:bodyStyle>
      <a:lvl1pPr marL="288925" indent="-28892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892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SzPct val="80000"/>
        <a:buFont typeface="Arial" charset="0"/>
        <a:buChar char="◘"/>
        <a:defRPr sz="2000">
          <a:solidFill>
            <a:schemeClr val="tx1"/>
          </a:solidFill>
          <a:latin typeface="+mn-lt"/>
        </a:defRPr>
      </a:lvl2pPr>
      <a:lvl3pPr marL="1082675" indent="-16827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f.org/ResearchGroups/MassSpectrometry/EPosters/ms97quiz/SequencingTutorial.html" TargetMode="External"/><Relationship Id="rId2" Type="http://schemas.openxmlformats.org/officeDocument/2006/relationships/hyperlink" Target="http://www.ionsource.com/tutorial/DeNovo/DeNovoTOC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oadinstitute.org/~clauser/CSHL_Proteomics_course/" TargetMode="External"/><Relationship Id="rId5" Type="http://schemas.openxmlformats.org/officeDocument/2006/relationships/hyperlink" Target="http://www.youtube.com/watch?v=lyhpRu6s7Ro" TargetMode="External"/><Relationship Id="rId4" Type="http://schemas.openxmlformats.org/officeDocument/2006/relationships/hyperlink" Target="http://www.bioinformaticssolutions.com/peaks/tutorials/denovo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Manual De Novo Peptide MS/MS Interpretation</a:t>
            </a:r>
            <a:br>
              <a:rPr lang="en-US" dirty="0"/>
            </a:br>
            <a:r>
              <a:rPr lang="en-US" dirty="0"/>
              <a:t>For Evaluating Database Search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MS Mincho" pitchFamily="49" charset="-128"/>
                <a:cs typeface="Times New Roman" pitchFamily="18" charset="0"/>
              </a:rPr>
              <a:t>Karl R. Clauser</a:t>
            </a:r>
          </a:p>
          <a:p>
            <a:r>
              <a:rPr lang="en-US" dirty="0">
                <a:solidFill>
                  <a:srgbClr val="000000"/>
                </a:solidFill>
                <a:ea typeface="MS Mincho" pitchFamily="49" charset="-128"/>
                <a:cs typeface="Times New Roman" pitchFamily="18" charset="0"/>
              </a:rPr>
              <a:t>Broad Institute of MIT and Harvard</a:t>
            </a:r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rgbClr val="006699"/>
                </a:solidFill>
              </a:rPr>
              <a:t>Cold Spring Harbor Proteomics Course</a:t>
            </a:r>
          </a:p>
          <a:p>
            <a:r>
              <a:rPr lang="en-US" dirty="0">
                <a:solidFill>
                  <a:srgbClr val="006699"/>
                </a:solidFill>
              </a:rPr>
              <a:t>July, </a:t>
            </a:r>
            <a:r>
              <a:rPr lang="en-US" dirty="0" smtClean="0">
                <a:solidFill>
                  <a:srgbClr val="006699"/>
                </a:solidFill>
              </a:rPr>
              <a:t>2014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20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81F098-FB5B-4F6F-85A4-2D04B4C274EB}" type="slidenum">
              <a:rPr lang="en-US" smtClean="0">
                <a:solidFill>
                  <a:srgbClr val="F8F8F8"/>
                </a:solidFill>
              </a:rPr>
              <a:pPr/>
              <a:t>1</a:t>
            </a:fld>
            <a:endParaRPr lang="en-US" smtClean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29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" t="11264" r="10277" b="18132"/>
          <a:stretch>
            <a:fillRect/>
          </a:stretch>
        </p:blipFill>
        <p:spPr bwMode="auto">
          <a:xfrm>
            <a:off x="276225" y="638175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68532A-4FC4-4C20-BB65-551A09EAB5DA}" type="slidenum">
              <a:rPr lang="en-US" smtClean="0">
                <a:solidFill>
                  <a:srgbClr val="F8F8F8"/>
                </a:solidFill>
              </a:rPr>
              <a:pPr/>
              <a:t>10</a:t>
            </a:fld>
            <a:endParaRPr lang="en-US" smtClean="0">
              <a:solidFill>
                <a:srgbClr val="F8F8F8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6225" y="3890963"/>
            <a:ext cx="8458200" cy="2457451"/>
            <a:chOff x="174" y="2451"/>
            <a:chExt cx="5328" cy="1548"/>
          </a:xfrm>
        </p:grpSpPr>
        <p:pic>
          <p:nvPicPr>
            <p:cNvPr id="1128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5" t="12085" r="10178" b="9970"/>
            <a:stretch>
              <a:fillRect/>
            </a:stretch>
          </p:blipFill>
          <p:spPr bwMode="auto">
            <a:xfrm>
              <a:off x="174" y="2451"/>
              <a:ext cx="5328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Rectangle 8"/>
            <p:cNvSpPr>
              <a:spLocks noChangeArrowheads="1"/>
            </p:cNvSpPr>
            <p:nvPr/>
          </p:nvSpPr>
          <p:spPr bwMode="auto">
            <a:xfrm>
              <a:off x="3465" y="2638"/>
              <a:ext cx="11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>
                  <a:solidFill>
                    <a:srgbClr val="FF0000"/>
                  </a:solidFill>
                </a:rPr>
                <a:t>/</a:t>
              </a:r>
              <a:r>
                <a:rPr lang="en-US" dirty="0"/>
                <a:t>A</a:t>
              </a:r>
              <a:r>
                <a:rPr lang="en-US" dirty="0">
                  <a:solidFill>
                    <a:srgbClr val="FF00FF"/>
                  </a:solidFill>
                </a:rPr>
                <a:t>|</a:t>
              </a:r>
              <a:r>
                <a:rPr lang="en-US" dirty="0"/>
                <a:t>D</a:t>
              </a:r>
              <a:r>
                <a:rPr lang="en-US" dirty="0">
                  <a:solidFill>
                    <a:srgbClr val="FF00FF"/>
                  </a:solidFill>
                </a:rPr>
                <a:t>|</a:t>
              </a:r>
              <a:r>
                <a:rPr lang="en-US" dirty="0"/>
                <a:t>A</a:t>
              </a:r>
              <a:r>
                <a:rPr lang="en-US" dirty="0">
                  <a:solidFill>
                    <a:srgbClr val="FF00FF"/>
                  </a:solidFill>
                </a:rPr>
                <a:t>|</a:t>
              </a:r>
              <a:r>
                <a:rPr lang="en-US" dirty="0"/>
                <a:t>H</a:t>
              </a:r>
              <a:r>
                <a:rPr lang="en-US" dirty="0">
                  <a:solidFill>
                    <a:srgbClr val="FF00FF"/>
                  </a:solidFill>
                </a:rPr>
                <a:t>|</a:t>
              </a:r>
              <a:r>
                <a:rPr lang="en-US" dirty="0"/>
                <a:t>L</a:t>
              </a:r>
              <a:r>
                <a:rPr lang="en-US" dirty="0">
                  <a:solidFill>
                    <a:srgbClr val="FF00FF"/>
                  </a:solidFill>
                </a:rPr>
                <a:t>|</a:t>
              </a:r>
              <a:r>
                <a:rPr lang="en-US" dirty="0"/>
                <a:t>D</a:t>
              </a:r>
              <a:r>
                <a:rPr lang="en-US" dirty="0">
                  <a:solidFill>
                    <a:srgbClr val="FF00FF"/>
                  </a:solidFill>
                </a:rPr>
                <a:t>|</a:t>
              </a:r>
              <a:r>
                <a:rPr lang="en-US" dirty="0"/>
                <a:t>R </a:t>
              </a:r>
            </a:p>
          </p:txBody>
        </p:sp>
      </p:grpSp>
      <p:sp>
        <p:nvSpPr>
          <p:cNvPr id="11279" name="Rectangle 5"/>
          <p:cNvSpPr>
            <a:spLocks noChangeArrowheads="1"/>
          </p:cNvSpPr>
          <p:nvPr/>
        </p:nvSpPr>
        <p:spPr bwMode="auto">
          <a:xfrm>
            <a:off x="257175" y="88900"/>
            <a:ext cx="8737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rgbClr val="006699"/>
                </a:solidFill>
              </a:rPr>
              <a:t>Diagnose Doubly Charged Fragment Ions</a:t>
            </a:r>
          </a:p>
        </p:txBody>
      </p:sp>
      <p:grpSp>
        <p:nvGrpSpPr>
          <p:cNvPr id="11280" name="Group 20"/>
          <p:cNvGrpSpPr>
            <a:grpSpLocks/>
          </p:cNvGrpSpPr>
          <p:nvPr/>
        </p:nvGrpSpPr>
        <p:grpSpPr bwMode="auto">
          <a:xfrm>
            <a:off x="2147888" y="982664"/>
            <a:ext cx="1392238" cy="1584325"/>
            <a:chOff x="1353" y="721"/>
            <a:chExt cx="877" cy="998"/>
          </a:xfrm>
        </p:grpSpPr>
        <p:sp>
          <p:nvSpPr>
            <p:cNvPr id="11281" name="Oval 10"/>
            <p:cNvSpPr>
              <a:spLocks noChangeArrowheads="1"/>
            </p:cNvSpPr>
            <p:nvPr/>
          </p:nvSpPr>
          <p:spPr bwMode="auto">
            <a:xfrm>
              <a:off x="1353" y="1571"/>
              <a:ext cx="188" cy="148"/>
            </a:xfrm>
            <a:prstGeom prst="ellips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14"/>
            <p:cNvSpPr>
              <a:spLocks noChangeArrowheads="1"/>
            </p:cNvSpPr>
            <p:nvPr/>
          </p:nvSpPr>
          <p:spPr bwMode="auto">
            <a:xfrm>
              <a:off x="2042" y="721"/>
              <a:ext cx="188" cy="148"/>
            </a:xfrm>
            <a:prstGeom prst="ellips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22888" y="1116013"/>
            <a:ext cx="2476500" cy="806451"/>
            <a:chOff x="5322888" y="1354138"/>
            <a:chExt cx="2476500" cy="806450"/>
          </a:xfrm>
        </p:grpSpPr>
        <p:sp>
          <p:nvSpPr>
            <p:cNvPr id="11277" name="Oval 11"/>
            <p:cNvSpPr>
              <a:spLocks noChangeArrowheads="1"/>
            </p:cNvSpPr>
            <p:nvPr/>
          </p:nvSpPr>
          <p:spPr bwMode="auto">
            <a:xfrm>
              <a:off x="5322888" y="1925638"/>
              <a:ext cx="298450" cy="234950"/>
            </a:xfrm>
            <a:prstGeom prst="ellips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16"/>
            <p:cNvSpPr>
              <a:spLocks noChangeArrowheads="1"/>
            </p:cNvSpPr>
            <p:nvPr/>
          </p:nvSpPr>
          <p:spPr bwMode="auto">
            <a:xfrm>
              <a:off x="7500938" y="1354138"/>
              <a:ext cx="298450" cy="234950"/>
            </a:xfrm>
            <a:prstGeom prst="ellips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937397" y="1568254"/>
            <a:ext cx="534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CC0099"/>
                </a:solidFill>
              </a:rPr>
              <a:t>MH</a:t>
            </a:r>
            <a:r>
              <a:rPr lang="en-US" sz="1400" baseline="30000" dirty="0" smtClean="0">
                <a:solidFill>
                  <a:srgbClr val="CC0099"/>
                </a:solidFill>
              </a:rPr>
              <a:t>+</a:t>
            </a:r>
            <a:endParaRPr lang="en-US" sz="1400" baseline="30000" dirty="0">
              <a:solidFill>
                <a:srgbClr val="CC0099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114131" y="1000325"/>
            <a:ext cx="534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CC0099"/>
                </a:solidFill>
              </a:rPr>
              <a:t>MH</a:t>
            </a:r>
            <a:r>
              <a:rPr lang="en-US" sz="1400" baseline="30000" dirty="0" smtClean="0">
                <a:solidFill>
                  <a:srgbClr val="CC0099"/>
                </a:solidFill>
              </a:rPr>
              <a:t>+</a:t>
            </a:r>
            <a:endParaRPr lang="en-US" sz="1400" baseline="30000" dirty="0">
              <a:solidFill>
                <a:srgbClr val="CC0099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453755" y="843062"/>
            <a:ext cx="926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CC0099"/>
                </a:solidFill>
              </a:rPr>
              <a:t>(M+2H)</a:t>
            </a:r>
            <a:r>
              <a:rPr lang="en-US" sz="1400" baseline="30000" dirty="0" smtClean="0">
                <a:solidFill>
                  <a:srgbClr val="CC0099"/>
                </a:solidFill>
              </a:rPr>
              <a:t>++</a:t>
            </a:r>
            <a:endParaRPr lang="en-US" sz="1400" baseline="30000" dirty="0">
              <a:solidFill>
                <a:srgbClr val="CC0099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389308" y="2206628"/>
            <a:ext cx="926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CC0099"/>
                </a:solidFill>
              </a:rPr>
              <a:t>(M+2H)</a:t>
            </a:r>
            <a:r>
              <a:rPr lang="en-US" sz="1400" baseline="30000" dirty="0" smtClean="0">
                <a:solidFill>
                  <a:srgbClr val="CC0099"/>
                </a:solidFill>
              </a:rPr>
              <a:t>++</a:t>
            </a:r>
            <a:endParaRPr lang="en-US" sz="1400" baseline="30000" dirty="0">
              <a:solidFill>
                <a:srgbClr val="CC009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60721" y="981077"/>
            <a:ext cx="6483320" cy="1557337"/>
            <a:chOff x="2260721" y="1219201"/>
            <a:chExt cx="6483320" cy="1557337"/>
          </a:xfrm>
        </p:grpSpPr>
        <p:sp>
          <p:nvSpPr>
            <p:cNvPr id="11273" name="Oval 12"/>
            <p:cNvSpPr>
              <a:spLocks noChangeArrowheads="1"/>
            </p:cNvSpPr>
            <p:nvPr/>
          </p:nvSpPr>
          <p:spPr bwMode="auto">
            <a:xfrm>
              <a:off x="6154738" y="2293938"/>
              <a:ext cx="298450" cy="234950"/>
            </a:xfrm>
            <a:prstGeom prst="ellipse">
              <a:avLst/>
            </a:prstGeom>
            <a:noFill/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Oval 13"/>
            <p:cNvSpPr>
              <a:spLocks noChangeArrowheads="1"/>
            </p:cNvSpPr>
            <p:nvPr/>
          </p:nvSpPr>
          <p:spPr bwMode="auto">
            <a:xfrm>
              <a:off x="2565400" y="2335213"/>
              <a:ext cx="298450" cy="234950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Oval 15"/>
            <p:cNvSpPr>
              <a:spLocks noChangeArrowheads="1"/>
            </p:cNvSpPr>
            <p:nvPr/>
          </p:nvSpPr>
          <p:spPr bwMode="auto">
            <a:xfrm>
              <a:off x="3657600" y="1254125"/>
              <a:ext cx="298450" cy="234950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Oval 17"/>
            <p:cNvSpPr>
              <a:spLocks noChangeArrowheads="1"/>
            </p:cNvSpPr>
            <p:nvPr/>
          </p:nvSpPr>
          <p:spPr bwMode="auto">
            <a:xfrm>
              <a:off x="8339138" y="2541588"/>
              <a:ext cx="298450" cy="234950"/>
            </a:xfrm>
            <a:prstGeom prst="ellipse">
              <a:avLst/>
            </a:prstGeom>
            <a:noFill/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6036902" y="1986161"/>
              <a:ext cx="53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MH</a:t>
              </a:r>
              <a:r>
                <a:rPr lang="en-US" sz="1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endParaRPr lang="en-US" sz="1400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8209920" y="2257523"/>
              <a:ext cx="53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MH</a:t>
              </a:r>
              <a:r>
                <a:rPr lang="en-US" sz="1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endParaRPr lang="en-US" sz="1400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260721" y="2024261"/>
              <a:ext cx="9268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(M+2H)</a:t>
              </a:r>
              <a:r>
                <a:rPr lang="en-US" sz="1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++</a:t>
              </a:r>
              <a:endParaRPr lang="en-US" sz="1400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956050" y="1219201"/>
              <a:ext cx="9268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(M+2H)</a:t>
              </a:r>
              <a:r>
                <a:rPr lang="en-US" sz="1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++</a:t>
              </a:r>
              <a:endParaRPr lang="en-US" sz="1400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65747" y="3133726"/>
            <a:ext cx="31165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6699"/>
                </a:solidFill>
              </a:rPr>
              <a:t>Multiple ions, different charge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6699"/>
                </a:solidFill>
              </a:rPr>
              <a:t>Mass defect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6699"/>
                </a:solidFill>
              </a:rPr>
              <a:t>Isotope spacing (high resolution)</a:t>
            </a:r>
          </a:p>
        </p:txBody>
      </p:sp>
    </p:spTree>
    <p:extLst>
      <p:ext uri="{BB962C8B-B14F-4D97-AF65-F5344CB8AC3E}">
        <p14:creationId xmlns:p14="http://schemas.microsoft.com/office/powerpoint/2010/main" xmlns="" val="753163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Dominant Cleavage </a:t>
            </a:r>
            <a:r>
              <a:rPr lang="en-US" altLang="en-US" dirty="0" err="1"/>
              <a:t>Proline</a:t>
            </a:r>
            <a:r>
              <a:rPr lang="en-US" altLang="en-US" dirty="0"/>
              <a:t> </a:t>
            </a:r>
            <a:r>
              <a:rPr lang="en-US" altLang="en-US" dirty="0" smtClean="0"/>
              <a:t>N-side</a:t>
            </a:r>
            <a:endParaRPr lang="en-US" dirty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D7082-0653-4A5A-92DC-CA88ABA85920}" type="slidenum">
              <a:rPr lang="en-US" smtClean="0">
                <a:solidFill>
                  <a:srgbClr val="F8F8F8"/>
                </a:solidFill>
              </a:rPr>
              <a:pPr/>
              <a:t>11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" t="12085" r="10277" b="9970"/>
          <a:stretch>
            <a:fillRect/>
          </a:stretch>
        </p:blipFill>
        <p:spPr bwMode="auto">
          <a:xfrm>
            <a:off x="390525" y="728662"/>
            <a:ext cx="8458200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" y="3249614"/>
            <a:ext cx="8458200" cy="3127375"/>
            <a:chOff x="304800" y="3249613"/>
            <a:chExt cx="8458200" cy="3127375"/>
          </a:xfrm>
        </p:grpSpPr>
        <p:pic>
          <p:nvPicPr>
            <p:cNvPr id="1230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5" t="12085" r="10178" b="9970"/>
            <a:stretch>
              <a:fillRect/>
            </a:stretch>
          </p:blipFill>
          <p:spPr bwMode="auto">
            <a:xfrm>
              <a:off x="304800" y="3919538"/>
              <a:ext cx="8458200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8" name="Group 14"/>
            <p:cNvGrpSpPr>
              <a:grpSpLocks/>
            </p:cNvGrpSpPr>
            <p:nvPr/>
          </p:nvGrpSpPr>
          <p:grpSpPr bwMode="auto">
            <a:xfrm>
              <a:off x="3003550" y="3249613"/>
              <a:ext cx="2535238" cy="717550"/>
              <a:chOff x="1892" y="2107"/>
              <a:chExt cx="1597" cy="452"/>
            </a:xfrm>
          </p:grpSpPr>
          <p:sp>
            <p:nvSpPr>
              <p:cNvPr id="12309" name="Rectangle 7"/>
              <p:cNvSpPr>
                <a:spLocks noChangeArrowheads="1"/>
              </p:cNvSpPr>
              <p:nvPr/>
            </p:nvSpPr>
            <p:spPr bwMode="auto">
              <a:xfrm>
                <a:off x="1892" y="2218"/>
                <a:ext cx="15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dirty="0"/>
                  <a:t>N F</a:t>
                </a:r>
                <a:r>
                  <a:rPr lang="en-US" dirty="0">
                    <a:solidFill>
                      <a:srgbClr val="FF00FF"/>
                    </a:solidFill>
                  </a:rPr>
                  <a:t>|</a:t>
                </a:r>
                <a:r>
                  <a:rPr lang="en-US" dirty="0"/>
                  <a:t>P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n-US" dirty="0"/>
                  <a:t>S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:r>
                  <a:rPr lang="en-US" dirty="0"/>
                  <a:t>P V 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 </a:t>
                </a:r>
                <a:r>
                  <a:rPr lang="en-US" dirty="0" err="1"/>
                  <a:t>A</a:t>
                </a:r>
                <a:r>
                  <a:rPr lang="en-US" dirty="0"/>
                  <a:t> F R </a:t>
                </a:r>
              </a:p>
            </p:txBody>
          </p:sp>
          <p:sp>
            <p:nvSpPr>
              <p:cNvPr id="12310" name="Text Box 12"/>
              <p:cNvSpPr txBox="1">
                <a:spLocks noChangeArrowheads="1"/>
              </p:cNvSpPr>
              <p:nvPr/>
            </p:nvSpPr>
            <p:spPr bwMode="auto">
              <a:xfrm>
                <a:off x="2144" y="2365"/>
                <a:ext cx="21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y</a:t>
                </a:r>
                <a:r>
                  <a:rPr lang="en-US" sz="1400" baseline="-2500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12311" name="Text Box 13"/>
              <p:cNvSpPr txBox="1">
                <a:spLocks noChangeArrowheads="1"/>
              </p:cNvSpPr>
              <p:nvPr/>
            </p:nvSpPr>
            <p:spPr bwMode="auto">
              <a:xfrm>
                <a:off x="2078" y="2107"/>
                <a:ext cx="22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</a:rPr>
                  <a:t>b</a:t>
                </a:r>
                <a:r>
                  <a:rPr lang="en-US" sz="1400" baseline="-25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551238" y="1084265"/>
            <a:ext cx="4800600" cy="301625"/>
            <a:chOff x="2237" y="683"/>
            <a:chExt cx="3024" cy="190"/>
          </a:xfrm>
        </p:grpSpPr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2237" y="683"/>
              <a:ext cx="188" cy="148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5073" y="725"/>
              <a:ext cx="188" cy="148"/>
            </a:xfrm>
            <a:prstGeom prst="ellipse">
              <a:avLst/>
            </a:prstGeom>
            <a:noFill/>
            <a:ln w="19050" cap="rnd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316038" y="842963"/>
            <a:ext cx="6888162" cy="1536700"/>
            <a:chOff x="829" y="531"/>
            <a:chExt cx="4339" cy="968"/>
          </a:xfrm>
        </p:grpSpPr>
        <p:sp>
          <p:nvSpPr>
            <p:cNvPr id="12296" name="Text Box 19"/>
            <p:cNvSpPr txBox="1">
              <a:spLocks noChangeArrowheads="1"/>
            </p:cNvSpPr>
            <p:nvPr/>
          </p:nvSpPr>
          <p:spPr bwMode="auto">
            <a:xfrm>
              <a:off x="829" y="531"/>
              <a:ext cx="24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D60093"/>
                  </a:solidFill>
                </a:rPr>
                <a:t>28</a:t>
              </a:r>
            </a:p>
          </p:txBody>
        </p:sp>
        <p:sp>
          <p:nvSpPr>
            <p:cNvPr id="12297" name="Line 20"/>
            <p:cNvSpPr>
              <a:spLocks noChangeShapeType="1"/>
            </p:cNvSpPr>
            <p:nvPr/>
          </p:nvSpPr>
          <p:spPr bwMode="auto">
            <a:xfrm>
              <a:off x="865" y="552"/>
              <a:ext cx="2" cy="947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21"/>
            <p:cNvSpPr>
              <a:spLocks noChangeShapeType="1"/>
            </p:cNvSpPr>
            <p:nvPr/>
          </p:nvSpPr>
          <p:spPr bwMode="auto">
            <a:xfrm>
              <a:off x="1027" y="552"/>
              <a:ext cx="2" cy="947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22"/>
            <p:cNvSpPr>
              <a:spLocks noChangeShapeType="1"/>
            </p:cNvSpPr>
            <p:nvPr/>
          </p:nvSpPr>
          <p:spPr bwMode="auto">
            <a:xfrm>
              <a:off x="4072" y="552"/>
              <a:ext cx="2" cy="947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23"/>
            <p:cNvSpPr>
              <a:spLocks noChangeShapeType="1"/>
            </p:cNvSpPr>
            <p:nvPr/>
          </p:nvSpPr>
          <p:spPr bwMode="auto">
            <a:xfrm>
              <a:off x="4589" y="552"/>
              <a:ext cx="2" cy="947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4"/>
            <p:cNvSpPr>
              <a:spLocks noChangeShapeType="1"/>
            </p:cNvSpPr>
            <p:nvPr/>
          </p:nvSpPr>
          <p:spPr bwMode="auto">
            <a:xfrm flipH="1">
              <a:off x="5165" y="552"/>
              <a:ext cx="3" cy="206"/>
            </a:xfrm>
            <a:prstGeom prst="line">
              <a:avLst/>
            </a:prstGeom>
            <a:noFill/>
            <a:ln w="19050" cap="rnd">
              <a:solidFill>
                <a:srgbClr val="D6009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26"/>
            <p:cNvSpPr txBox="1">
              <a:spLocks noChangeArrowheads="1"/>
            </p:cNvSpPr>
            <p:nvPr/>
          </p:nvSpPr>
          <p:spPr bwMode="auto">
            <a:xfrm>
              <a:off x="4208" y="531"/>
              <a:ext cx="7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D60093"/>
                  </a:solidFill>
                </a:rPr>
                <a:t>87             97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Sparse Dominant </a:t>
            </a:r>
            <a:r>
              <a:rPr lang="en-US" altLang="en-US" dirty="0" smtClean="0"/>
              <a:t>Fragmentation</a:t>
            </a:r>
            <a:endParaRPr lang="en-US" dirty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F52DFF-A0D5-4A21-8A0E-B356FC0F724E}" type="slidenum">
              <a:rPr lang="en-US" smtClean="0">
                <a:solidFill>
                  <a:srgbClr val="F8F8F8"/>
                </a:solidFill>
              </a:rPr>
              <a:pPr/>
              <a:t>12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13316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8" t="25699" r="10277" b="2515"/>
          <a:stretch>
            <a:fillRect/>
          </a:stretch>
        </p:blipFill>
        <p:spPr bwMode="auto">
          <a:xfrm>
            <a:off x="361950" y="647700"/>
            <a:ext cx="8458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971550" y="736600"/>
            <a:ext cx="7577138" cy="2674939"/>
            <a:chOff x="612" y="464"/>
            <a:chExt cx="4773" cy="1685"/>
          </a:xfrm>
        </p:grpSpPr>
        <p:grpSp>
          <p:nvGrpSpPr>
            <p:cNvPr id="13323" name="Group 55"/>
            <p:cNvGrpSpPr>
              <a:grpSpLocks/>
            </p:cNvGrpSpPr>
            <p:nvPr/>
          </p:nvGrpSpPr>
          <p:grpSpPr bwMode="auto">
            <a:xfrm>
              <a:off x="612" y="464"/>
              <a:ext cx="4754" cy="1092"/>
              <a:chOff x="612" y="464"/>
              <a:chExt cx="4754" cy="1092"/>
            </a:xfrm>
          </p:grpSpPr>
          <p:sp>
            <p:nvSpPr>
              <p:cNvPr id="13337" name="Text Box 23"/>
              <p:cNvSpPr txBox="1">
                <a:spLocks noChangeArrowheads="1"/>
              </p:cNvSpPr>
              <p:nvPr/>
            </p:nvSpPr>
            <p:spPr bwMode="auto">
              <a:xfrm>
                <a:off x="770" y="624"/>
                <a:ext cx="151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   115                              202</a:t>
                </a:r>
              </a:p>
            </p:txBody>
          </p:sp>
          <p:sp>
            <p:nvSpPr>
              <p:cNvPr id="13338" name="Text Box 33"/>
              <p:cNvSpPr txBox="1">
                <a:spLocks noChangeArrowheads="1"/>
              </p:cNvSpPr>
              <p:nvPr/>
            </p:nvSpPr>
            <p:spPr bwMode="auto">
              <a:xfrm flipH="1">
                <a:off x="3691" y="464"/>
                <a:ext cx="157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0066FF"/>
                    </a:solidFill>
                  </a:rPr>
                  <a:t> 202                             115     </a:t>
                </a:r>
              </a:p>
            </p:txBody>
          </p:sp>
          <p:sp>
            <p:nvSpPr>
              <p:cNvPr id="13339" name="Line 30"/>
              <p:cNvSpPr>
                <a:spLocks noChangeShapeType="1"/>
              </p:cNvSpPr>
              <p:nvPr/>
            </p:nvSpPr>
            <p:spPr bwMode="auto">
              <a:xfrm>
                <a:off x="3159" y="482"/>
                <a:ext cx="2" cy="860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35"/>
              <p:cNvSpPr>
                <a:spLocks noChangeShapeType="1"/>
              </p:cNvSpPr>
              <p:nvPr/>
            </p:nvSpPr>
            <p:spPr bwMode="auto">
              <a:xfrm>
                <a:off x="612" y="482"/>
                <a:ext cx="5" cy="635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40"/>
              <p:cNvSpPr>
                <a:spLocks noChangeShapeType="1"/>
              </p:cNvSpPr>
              <p:nvPr/>
            </p:nvSpPr>
            <p:spPr bwMode="auto">
              <a:xfrm flipH="1">
                <a:off x="2832" y="482"/>
                <a:ext cx="2" cy="92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Line 31"/>
              <p:cNvSpPr>
                <a:spLocks noChangeShapeType="1"/>
              </p:cNvSpPr>
              <p:nvPr/>
            </p:nvSpPr>
            <p:spPr bwMode="auto">
              <a:xfrm>
                <a:off x="4563" y="482"/>
                <a:ext cx="2" cy="96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29"/>
              <p:cNvSpPr>
                <a:spLocks noChangeShapeType="1"/>
              </p:cNvSpPr>
              <p:nvPr/>
            </p:nvSpPr>
            <p:spPr bwMode="auto">
              <a:xfrm flipH="1">
                <a:off x="5362" y="482"/>
                <a:ext cx="4" cy="17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Line 41"/>
              <p:cNvSpPr>
                <a:spLocks noChangeShapeType="1"/>
              </p:cNvSpPr>
              <p:nvPr/>
            </p:nvSpPr>
            <p:spPr bwMode="auto">
              <a:xfrm flipH="1">
                <a:off x="1441" y="482"/>
                <a:ext cx="2" cy="107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4" name="Group 56"/>
            <p:cNvGrpSpPr>
              <a:grpSpLocks/>
            </p:cNvGrpSpPr>
            <p:nvPr/>
          </p:nvGrpSpPr>
          <p:grpSpPr bwMode="auto">
            <a:xfrm>
              <a:off x="613" y="1985"/>
              <a:ext cx="4772" cy="164"/>
              <a:chOff x="613" y="1985"/>
              <a:chExt cx="4772" cy="164"/>
            </a:xfrm>
          </p:grpSpPr>
          <p:grpSp>
            <p:nvGrpSpPr>
              <p:cNvPr id="13325" name="Group 44"/>
              <p:cNvGrpSpPr>
                <a:grpSpLocks/>
              </p:cNvGrpSpPr>
              <p:nvPr/>
            </p:nvGrpSpPr>
            <p:grpSpPr bwMode="auto">
              <a:xfrm flipV="1">
                <a:off x="2837" y="1985"/>
                <a:ext cx="324" cy="26"/>
                <a:chOff x="2543" y="1982"/>
                <a:chExt cx="508" cy="0"/>
              </a:xfrm>
            </p:grpSpPr>
            <p:sp>
              <p:nvSpPr>
                <p:cNvPr id="1333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97" y="1982"/>
                  <a:ext cx="254" cy="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6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543" y="1982"/>
                  <a:ext cx="25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6" name="Group 43"/>
              <p:cNvGrpSpPr>
                <a:grpSpLocks/>
              </p:cNvGrpSpPr>
              <p:nvPr/>
            </p:nvGrpSpPr>
            <p:grpSpPr bwMode="auto">
              <a:xfrm>
                <a:off x="1406" y="2030"/>
                <a:ext cx="3186" cy="25"/>
                <a:chOff x="1192" y="2098"/>
                <a:chExt cx="3210" cy="0"/>
              </a:xfrm>
            </p:grpSpPr>
            <p:sp>
              <p:nvSpPr>
                <p:cNvPr id="133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797" y="2098"/>
                  <a:ext cx="1605" cy="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4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192" y="2098"/>
                  <a:ext cx="160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7" name="Group 42"/>
              <p:cNvGrpSpPr>
                <a:grpSpLocks/>
              </p:cNvGrpSpPr>
              <p:nvPr/>
            </p:nvGrpSpPr>
            <p:grpSpPr bwMode="auto">
              <a:xfrm>
                <a:off x="613" y="2123"/>
                <a:ext cx="4772" cy="26"/>
                <a:chOff x="649" y="2134"/>
                <a:chExt cx="4296" cy="0"/>
              </a:xfrm>
            </p:grpSpPr>
            <p:sp>
              <p:nvSpPr>
                <p:cNvPr id="1333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797" y="2134"/>
                  <a:ext cx="2148" cy="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2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649" y="2134"/>
                  <a:ext cx="21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8" name="Group 52"/>
              <p:cNvGrpSpPr>
                <a:grpSpLocks/>
              </p:cNvGrpSpPr>
              <p:nvPr/>
            </p:nvGrpSpPr>
            <p:grpSpPr bwMode="auto">
              <a:xfrm flipH="1" flipV="1">
                <a:off x="1285" y="2078"/>
                <a:ext cx="3428" cy="27"/>
                <a:chOff x="649" y="2134"/>
                <a:chExt cx="4296" cy="0"/>
              </a:xfrm>
            </p:grpSpPr>
            <p:sp>
              <p:nvSpPr>
                <p:cNvPr id="1332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797" y="2134"/>
                  <a:ext cx="2148" cy="0"/>
                </a:xfrm>
                <a:prstGeom prst="lin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0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649" y="2134"/>
                  <a:ext cx="21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361951" y="3521077"/>
            <a:ext cx="8591550" cy="2841625"/>
            <a:chOff x="228" y="2218"/>
            <a:chExt cx="5412" cy="1790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1858" y="2218"/>
              <a:ext cx="20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(K)I S R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P G 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S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>
                  <a:latin typeface="Arial Unicode MS" pitchFamily="34" charset="-128"/>
                </a:rPr>
                <a:t>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D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S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 </a:t>
              </a:r>
              <a:r>
                <a:rPr lang="en-US">
                  <a:latin typeface="Arial Unicode MS" pitchFamily="34" charset="-128"/>
                </a:rPr>
                <a:t>R(S)</a:t>
              </a:r>
              <a:r>
                <a:rPr lang="en-US"/>
                <a:t> </a:t>
              </a:r>
            </a:p>
          </p:txBody>
        </p:sp>
        <p:pic>
          <p:nvPicPr>
            <p:cNvPr id="13321" name="Picture 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76" t="25699" r="10178" b="2515"/>
            <a:stretch>
              <a:fillRect/>
            </a:stretch>
          </p:blipFill>
          <p:spPr bwMode="auto">
            <a:xfrm>
              <a:off x="228" y="2466"/>
              <a:ext cx="533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58"/>
            <p:cNvSpPr txBox="1">
              <a:spLocks noChangeArrowheads="1"/>
            </p:cNvSpPr>
            <p:nvPr/>
          </p:nvSpPr>
          <p:spPr bwMode="auto">
            <a:xfrm>
              <a:off x="4328" y="2939"/>
              <a:ext cx="1312" cy="40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0000"/>
                  </a:solidFill>
                </a:rPr>
                <a:t>Non-mobile proton</a:t>
              </a:r>
            </a:p>
            <a:p>
              <a:pPr algn="ctr" eaLnBrk="1" hangingPunct="1"/>
              <a:r>
                <a:rPr lang="en-US">
                  <a:solidFill>
                    <a:srgbClr val="CC0000"/>
                  </a:solidFill>
                </a:rPr>
                <a:t>z</a:t>
              </a:r>
              <a:r>
                <a:rPr lang="en-US" baseline="-25000">
                  <a:solidFill>
                    <a:srgbClr val="CC0000"/>
                  </a:solidFill>
                </a:rPr>
                <a:t>pre</a:t>
              </a:r>
              <a:r>
                <a:rPr lang="en-US">
                  <a:solidFill>
                    <a:srgbClr val="CC0000"/>
                  </a:solidFill>
                </a:rPr>
                <a:t> </a:t>
              </a:r>
              <a:r>
                <a:rPr lang="en-US" u="sng">
                  <a:solidFill>
                    <a:srgbClr val="CC0000"/>
                  </a:solidFill>
                </a:rPr>
                <a:t>&lt;</a:t>
              </a:r>
              <a:r>
                <a:rPr lang="en-US">
                  <a:solidFill>
                    <a:srgbClr val="CC0000"/>
                  </a:solidFill>
                </a:rPr>
                <a:t> #Arg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863F02-1D0F-4D2B-99FC-BD957F4C6A6D}" type="slidenum">
              <a:rPr lang="en-US" smtClean="0">
                <a:solidFill>
                  <a:srgbClr val="F8F8F8"/>
                </a:solidFill>
              </a:rPr>
              <a:pPr/>
              <a:t>13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" t="12387" r="10376" b="10272"/>
          <a:stretch>
            <a:fillRect/>
          </a:stretch>
        </p:blipFill>
        <p:spPr bwMode="auto">
          <a:xfrm>
            <a:off x="285752" y="928688"/>
            <a:ext cx="844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7175" y="212726"/>
            <a:ext cx="8737600" cy="2552700"/>
            <a:chOff x="257175" y="212725"/>
            <a:chExt cx="8737600" cy="255270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57175" y="212725"/>
              <a:ext cx="8737600" cy="2552700"/>
              <a:chOff x="162" y="134"/>
              <a:chExt cx="5504" cy="1608"/>
            </a:xfrm>
          </p:grpSpPr>
          <p:sp>
            <p:nvSpPr>
              <p:cNvPr id="14343" name="Rectangle 4"/>
              <p:cNvSpPr>
                <a:spLocks noChangeArrowheads="1"/>
              </p:cNvSpPr>
              <p:nvPr/>
            </p:nvSpPr>
            <p:spPr bwMode="auto">
              <a:xfrm>
                <a:off x="162" y="134"/>
                <a:ext cx="5504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en-US" sz="2400" dirty="0">
                    <a:solidFill>
                      <a:srgbClr val="006699"/>
                    </a:solidFill>
                  </a:rPr>
                  <a:t>Cry Babies (b-H</a:t>
                </a:r>
                <a:r>
                  <a:rPr lang="en-US" altLang="en-US" sz="2400" baseline="-25000" dirty="0">
                    <a:solidFill>
                      <a:srgbClr val="006699"/>
                    </a:solidFill>
                  </a:rPr>
                  <a:t>2</a:t>
                </a:r>
                <a:r>
                  <a:rPr lang="en-US" altLang="en-US" sz="2400" dirty="0">
                    <a:solidFill>
                      <a:srgbClr val="006699"/>
                    </a:solidFill>
                  </a:rPr>
                  <a:t>O &amp; b pairs)</a:t>
                </a:r>
              </a:p>
            </p:txBody>
          </p:sp>
          <p:sp>
            <p:nvSpPr>
              <p:cNvPr id="14344" name="Rectangle 10"/>
              <p:cNvSpPr>
                <a:spLocks noChangeArrowheads="1"/>
              </p:cNvSpPr>
              <p:nvPr/>
            </p:nvSpPr>
            <p:spPr bwMode="auto">
              <a:xfrm>
                <a:off x="2750" y="1162"/>
                <a:ext cx="5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009900"/>
                    </a:solidFill>
                  </a:rPr>
                  <a:t>P(m/z)-H</a:t>
                </a:r>
                <a:r>
                  <a:rPr lang="en-US" sz="1000" b="1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000" b="1">
                    <a:solidFill>
                      <a:srgbClr val="009900"/>
                    </a:solidFill>
                  </a:rPr>
                  <a:t>O</a:t>
                </a:r>
              </a:p>
            </p:txBody>
          </p:sp>
          <p:sp>
            <p:nvSpPr>
              <p:cNvPr id="14345" name="Rectangle 11"/>
              <p:cNvSpPr>
                <a:spLocks noChangeArrowheads="1"/>
              </p:cNvSpPr>
              <p:nvPr/>
            </p:nvSpPr>
            <p:spPr bwMode="auto">
              <a:xfrm>
                <a:off x="2443" y="918"/>
                <a:ext cx="58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009900"/>
                    </a:solidFill>
                  </a:rPr>
                  <a:t>P(m/z)-2H</a:t>
                </a:r>
                <a:r>
                  <a:rPr lang="en-US" sz="1000" b="1" baseline="-25000">
                    <a:solidFill>
                      <a:srgbClr val="009900"/>
                    </a:solidFill>
                  </a:rPr>
                  <a:t>2</a:t>
                </a:r>
                <a:r>
                  <a:rPr lang="en-US" sz="1000" b="1">
                    <a:solidFill>
                      <a:srgbClr val="009900"/>
                    </a:solidFill>
                  </a:rPr>
                  <a:t>O</a:t>
                </a:r>
              </a:p>
            </p:txBody>
          </p:sp>
          <p:sp>
            <p:nvSpPr>
              <p:cNvPr id="14346" name="Line 12"/>
              <p:cNvSpPr>
                <a:spLocks noChangeShapeType="1"/>
              </p:cNvSpPr>
              <p:nvPr/>
            </p:nvSpPr>
            <p:spPr bwMode="auto">
              <a:xfrm flipV="1">
                <a:off x="872" y="1446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Line 13"/>
              <p:cNvSpPr>
                <a:spLocks noChangeShapeType="1"/>
              </p:cNvSpPr>
              <p:nvPr/>
            </p:nvSpPr>
            <p:spPr bwMode="auto">
              <a:xfrm flipV="1">
                <a:off x="602" y="1542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Line 14"/>
              <p:cNvSpPr>
                <a:spLocks noChangeShapeType="1"/>
              </p:cNvSpPr>
              <p:nvPr/>
            </p:nvSpPr>
            <p:spPr bwMode="auto">
              <a:xfrm flipV="1">
                <a:off x="1754" y="1284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Line 15"/>
              <p:cNvSpPr>
                <a:spLocks noChangeShapeType="1"/>
              </p:cNvSpPr>
              <p:nvPr/>
            </p:nvSpPr>
            <p:spPr bwMode="auto">
              <a:xfrm flipV="1">
                <a:off x="3398" y="1668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Line 16"/>
              <p:cNvSpPr>
                <a:spLocks noChangeShapeType="1"/>
              </p:cNvSpPr>
              <p:nvPr/>
            </p:nvSpPr>
            <p:spPr bwMode="auto">
              <a:xfrm flipV="1">
                <a:off x="2960" y="1740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Line 17"/>
              <p:cNvSpPr>
                <a:spLocks noChangeShapeType="1"/>
              </p:cNvSpPr>
              <p:nvPr/>
            </p:nvSpPr>
            <p:spPr bwMode="auto">
              <a:xfrm flipV="1">
                <a:off x="2378" y="1578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Line 18"/>
              <p:cNvSpPr>
                <a:spLocks noChangeShapeType="1"/>
              </p:cNvSpPr>
              <p:nvPr/>
            </p:nvSpPr>
            <p:spPr bwMode="auto">
              <a:xfrm flipV="1">
                <a:off x="1256" y="1422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Line 19"/>
              <p:cNvSpPr>
                <a:spLocks noChangeShapeType="1"/>
              </p:cNvSpPr>
              <p:nvPr/>
            </p:nvSpPr>
            <p:spPr bwMode="auto">
              <a:xfrm flipV="1">
                <a:off x="3950" y="1704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20"/>
              <p:cNvSpPr>
                <a:spLocks noChangeShapeType="1"/>
              </p:cNvSpPr>
              <p:nvPr/>
            </p:nvSpPr>
            <p:spPr bwMode="auto">
              <a:xfrm flipV="1">
                <a:off x="4424" y="1686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21"/>
              <p:cNvSpPr>
                <a:spLocks noChangeShapeType="1"/>
              </p:cNvSpPr>
              <p:nvPr/>
            </p:nvSpPr>
            <p:spPr bwMode="auto">
              <a:xfrm flipV="1">
                <a:off x="5270" y="1536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22"/>
              <p:cNvSpPr>
                <a:spLocks noChangeShapeType="1"/>
              </p:cNvSpPr>
              <p:nvPr/>
            </p:nvSpPr>
            <p:spPr bwMode="auto">
              <a:xfrm flipV="1">
                <a:off x="4850" y="1650"/>
                <a:ext cx="89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 type="arrow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377953" y="1517134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66FF"/>
                  </a:solidFill>
                  <a:latin typeface="Calibri" pitchFamily="34" charset="0"/>
                </a:rPr>
                <a:t>-18Da</a:t>
              </a:r>
              <a:endParaRPr lang="en-US" sz="1400" dirty="0">
                <a:solidFill>
                  <a:srgbClr val="0066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8127" y="3536435"/>
            <a:ext cx="8467725" cy="2850078"/>
            <a:chOff x="238125" y="3536434"/>
            <a:chExt cx="8467725" cy="2850079"/>
          </a:xfrm>
        </p:grpSpPr>
        <p:pic>
          <p:nvPicPr>
            <p:cNvPr id="1435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76" t="12387" r="10178" b="9970"/>
            <a:stretch>
              <a:fillRect/>
            </a:stretch>
          </p:blipFill>
          <p:spPr bwMode="auto">
            <a:xfrm>
              <a:off x="238125" y="3938588"/>
              <a:ext cx="8467725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Rectangle 8"/>
            <p:cNvSpPr>
              <a:spLocks noChangeArrowheads="1"/>
            </p:cNvSpPr>
            <p:nvPr/>
          </p:nvSpPr>
          <p:spPr bwMode="auto">
            <a:xfrm>
              <a:off x="2787650" y="3536434"/>
              <a:ext cx="32388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E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H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A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V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E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C D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F Q L L K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173" y="353643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99"/>
                  </a:solidFill>
                </a:rPr>
                <a:t>N-term E</a:t>
              </a:r>
              <a:endParaRPr lang="en-US" dirty="0">
                <a:solidFill>
                  <a:srgbClr val="00669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1"/>
            <a:ext cx="8896350" cy="457200"/>
          </a:xfrm>
        </p:spPr>
        <p:txBody>
          <a:bodyPr/>
          <a:lstStyle/>
          <a:p>
            <a:r>
              <a:rPr lang="en-US" altLang="en-US" b="0" dirty="0"/>
              <a:t>Interpreting MS/MS Spectra is Fun!!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161DA-37A9-480E-8266-756F225CC6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725" y="542925"/>
            <a:ext cx="5162550" cy="631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0950" y="1571625"/>
            <a:ext cx="1178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6699"/>
                </a:solidFill>
              </a:rPr>
              <a:t>Karl</a:t>
            </a:r>
          </a:p>
          <a:p>
            <a:pPr algn="ctr"/>
            <a:r>
              <a:rPr lang="en-US" sz="2400" dirty="0" smtClean="0">
                <a:solidFill>
                  <a:srgbClr val="006699"/>
                </a:solidFill>
              </a:rPr>
              <a:t>Aidan</a:t>
            </a:r>
          </a:p>
          <a:p>
            <a:pPr algn="ctr"/>
            <a:r>
              <a:rPr lang="en-US" sz="2400" dirty="0" smtClean="0">
                <a:solidFill>
                  <a:srgbClr val="006699"/>
                </a:solidFill>
              </a:rPr>
              <a:t>Kaitlin</a:t>
            </a:r>
          </a:p>
          <a:p>
            <a:pPr algn="ctr"/>
            <a:r>
              <a:rPr lang="en-US" sz="2400" dirty="0" smtClean="0">
                <a:solidFill>
                  <a:srgbClr val="006699"/>
                </a:solidFill>
              </a:rPr>
              <a:t>Andrea</a:t>
            </a:r>
          </a:p>
          <a:p>
            <a:pPr algn="ctr"/>
            <a:r>
              <a:rPr lang="en-US" sz="2400" dirty="0" smtClean="0">
                <a:solidFill>
                  <a:srgbClr val="006699"/>
                </a:solidFill>
              </a:rPr>
              <a:t>Jack</a:t>
            </a:r>
            <a:endParaRPr lang="en-US" sz="24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748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netorbitrap.com/data/fe/image/Orbitrap%20Schematic%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19" y="689611"/>
            <a:ext cx="822502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Orbitrap</a:t>
            </a:r>
            <a:r>
              <a:rPr lang="en-US" sz="2400" dirty="0"/>
              <a:t> </a:t>
            </a:r>
            <a:r>
              <a:rPr lang="en-US" sz="2400" dirty="0" smtClean="0"/>
              <a:t>Fusion, High </a:t>
            </a:r>
            <a:r>
              <a:rPr lang="en-US" sz="2400" dirty="0"/>
              <a:t>Resolution MS/MS by </a:t>
            </a:r>
            <a:r>
              <a:rPr lang="en-US" sz="2400" dirty="0" smtClean="0"/>
              <a:t>CID</a:t>
            </a:r>
            <a:r>
              <a:rPr lang="en-US" sz="2400" dirty="0"/>
              <a:t>, HCD, or </a:t>
            </a:r>
            <a:r>
              <a:rPr lang="en-US" sz="2400" dirty="0" smtClean="0"/>
              <a:t>ETD</a:t>
            </a:r>
            <a:endParaRPr lang="en-US" sz="2400" dirty="0"/>
          </a:p>
        </p:txBody>
      </p:sp>
      <p:sp>
        <p:nvSpPr>
          <p:cNvPr id="27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975CD-E039-48FE-B9A5-25FD1A7CE47F}" type="slidenum">
              <a:rPr lang="en-US"/>
              <a:pPr/>
              <a:t>15</a:t>
            </a:fld>
            <a:endParaRPr lang="en-US"/>
          </a:p>
        </p:txBody>
      </p:sp>
      <p:sp>
        <p:nvSpPr>
          <p:cNvPr id="546065" name="Text Box 273"/>
          <p:cNvSpPr txBox="1">
            <a:spLocks noChangeArrowheads="1"/>
          </p:cNvSpPr>
          <p:nvPr/>
        </p:nvSpPr>
        <p:spPr bwMode="auto">
          <a:xfrm>
            <a:off x="2432458" y="967421"/>
            <a:ext cx="1102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Mass Analyzer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for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each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6" name="Text Box 274"/>
          <p:cNvSpPr txBox="1">
            <a:spLocks noChangeArrowheads="1"/>
          </p:cNvSpPr>
          <p:nvPr/>
        </p:nvSpPr>
        <p:spPr bwMode="auto">
          <a:xfrm>
            <a:off x="3964837" y="4379261"/>
            <a:ext cx="138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Precursor Isolation</a:t>
            </a: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for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each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7" name="Text Box 275"/>
          <p:cNvSpPr txBox="1">
            <a:spLocks noChangeArrowheads="1"/>
          </p:cNvSpPr>
          <p:nvPr/>
        </p:nvSpPr>
        <p:spPr bwMode="auto">
          <a:xfrm>
            <a:off x="7584593" y="2937601"/>
            <a:ext cx="1054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D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issociation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by 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CID or ETD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46068" name="Text Box 276"/>
          <p:cNvSpPr txBox="1">
            <a:spLocks noChangeArrowheads="1"/>
          </p:cNvSpPr>
          <p:nvPr/>
        </p:nvSpPr>
        <p:spPr bwMode="auto">
          <a:xfrm>
            <a:off x="6208887" y="3765673"/>
            <a:ext cx="960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Dissociation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by HCD</a:t>
            </a:r>
          </a:p>
        </p:txBody>
      </p:sp>
      <p:sp>
        <p:nvSpPr>
          <p:cNvPr id="546069" name="Text Box 277"/>
          <p:cNvSpPr txBox="1">
            <a:spLocks noChangeArrowheads="1"/>
          </p:cNvSpPr>
          <p:nvPr/>
        </p:nvSpPr>
        <p:spPr bwMode="auto">
          <a:xfrm>
            <a:off x="3943940" y="5170695"/>
            <a:ext cx="51204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CID by resonant excitation &lt;2eV</a:t>
            </a:r>
          </a:p>
          <a:p>
            <a:r>
              <a:rPr lang="en-US" sz="1200" dirty="0" smtClean="0">
                <a:latin typeface="Calibri" pitchFamily="34" charset="0"/>
              </a:rPr>
              <a:t>HCD beam-type collisions with N</a:t>
            </a:r>
            <a:r>
              <a:rPr lang="en-US" sz="1200" baseline="-25000" dirty="0" smtClean="0">
                <a:latin typeface="Calibri" pitchFamily="34" charset="0"/>
              </a:rPr>
              <a:t>2</a:t>
            </a:r>
            <a:r>
              <a:rPr lang="en-US" sz="1200" dirty="0" smtClean="0">
                <a:latin typeface="Calibri" pitchFamily="34" charset="0"/>
              </a:rPr>
              <a:t> ~100eV</a:t>
            </a:r>
          </a:p>
          <a:p>
            <a:r>
              <a:rPr lang="en-US" sz="1200" dirty="0" smtClean="0">
                <a:latin typeface="Calibri" pitchFamily="34" charset="0"/>
              </a:rPr>
              <a:t>ETD electron transfer dissociation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CID /ETD 1/3 precursor m/z cut-off</a:t>
            </a:r>
          </a:p>
          <a:p>
            <a:r>
              <a:rPr lang="en-US" sz="1200" dirty="0" smtClean="0">
                <a:latin typeface="Calibri" pitchFamily="34" charset="0"/>
              </a:rPr>
              <a:t>HCD, no cutoff </a:t>
            </a:r>
            <a:r>
              <a:rPr lang="en-US" sz="1200" dirty="0">
                <a:latin typeface="Calibri" pitchFamily="34" charset="0"/>
              </a:rPr>
              <a:t>for </a:t>
            </a:r>
            <a:r>
              <a:rPr lang="en-US" sz="1200" dirty="0" smtClean="0">
                <a:latin typeface="Calibri" pitchFamily="34" charset="0"/>
              </a:rPr>
              <a:t>Separation </a:t>
            </a:r>
            <a:r>
              <a:rPr lang="en-US" sz="1200" dirty="0">
                <a:latin typeface="Calibri" pitchFamily="34" charset="0"/>
              </a:rPr>
              <a:t>in space of precursor isolation and </a:t>
            </a:r>
            <a:r>
              <a:rPr lang="en-US" sz="1200" dirty="0" smtClean="0">
                <a:latin typeface="Calibri" pitchFamily="34" charset="0"/>
              </a:rPr>
              <a:t>fragmentation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46070" name="Line 278"/>
          <p:cNvSpPr>
            <a:spLocks noChangeShapeType="1"/>
          </p:cNvSpPr>
          <p:nvPr/>
        </p:nvSpPr>
        <p:spPr bwMode="auto">
          <a:xfrm flipH="1" flipV="1">
            <a:off x="4008537" y="3638550"/>
            <a:ext cx="647700" cy="74295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" name="Line 278"/>
          <p:cNvSpPr>
            <a:spLocks noChangeShapeType="1"/>
          </p:cNvSpPr>
          <p:nvPr/>
        </p:nvSpPr>
        <p:spPr bwMode="auto">
          <a:xfrm flipH="1" flipV="1">
            <a:off x="6927366" y="2286001"/>
            <a:ext cx="647700" cy="74295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47625" y="6094026"/>
            <a:ext cx="2805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http://planetorbitrap.com/orbitrap-fusion</a:t>
            </a:r>
          </a:p>
        </p:txBody>
      </p:sp>
      <p:sp>
        <p:nvSpPr>
          <p:cNvPr id="276" name="Text Box 273"/>
          <p:cNvSpPr txBox="1">
            <a:spLocks noChangeArrowheads="1"/>
          </p:cNvSpPr>
          <p:nvPr/>
        </p:nvSpPr>
        <p:spPr bwMode="auto">
          <a:xfrm>
            <a:off x="54760" y="3319465"/>
            <a:ext cx="1042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CC0000"/>
                </a:solidFill>
                <a:latin typeface="Calibri" pitchFamily="34" charset="0"/>
              </a:rPr>
              <a:t>Fluoranthene</a:t>
            </a:r>
            <a:endParaRPr lang="en-US" sz="12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en-US" sz="1200" b="1" dirty="0">
                <a:solidFill>
                  <a:srgbClr val="CC0000"/>
                </a:solidFill>
                <a:latin typeface="Calibri" pitchFamily="34" charset="0"/>
              </a:rPr>
              <a:t>f</a:t>
            </a:r>
            <a:r>
              <a:rPr lang="en-US" sz="1200" b="1" dirty="0" smtClean="0">
                <a:solidFill>
                  <a:srgbClr val="CC0000"/>
                </a:solidFill>
                <a:latin typeface="Calibri" pitchFamily="34" charset="0"/>
              </a:rPr>
              <a:t>or ETD</a:t>
            </a:r>
            <a:endParaRPr lang="en-US" sz="1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7" name="Line 278"/>
          <p:cNvSpPr>
            <a:spLocks noChangeShapeType="1"/>
          </p:cNvSpPr>
          <p:nvPr/>
        </p:nvSpPr>
        <p:spPr bwMode="auto">
          <a:xfrm>
            <a:off x="3513237" y="1209080"/>
            <a:ext cx="745386" cy="23046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78"/>
          <p:cNvSpPr>
            <a:spLocks noChangeShapeType="1"/>
          </p:cNvSpPr>
          <p:nvPr/>
        </p:nvSpPr>
        <p:spPr bwMode="auto">
          <a:xfrm flipH="1" flipV="1">
            <a:off x="6037435" y="3027790"/>
            <a:ext cx="647700" cy="74295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90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CID/HCD/ETD triplets on same precursor	 z=3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4" name="Group 14"/>
          <p:cNvGrpSpPr/>
          <p:nvPr/>
        </p:nvGrpSpPr>
        <p:grpSpPr>
          <a:xfrm>
            <a:off x="312823" y="749976"/>
            <a:ext cx="8494294" cy="5641560"/>
            <a:chOff x="264695" y="749976"/>
            <a:chExt cx="8494294" cy="564156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94" t="22973" r="4705" b="10462"/>
            <a:stretch/>
          </p:blipFill>
          <p:spPr bwMode="auto">
            <a:xfrm>
              <a:off x="264695" y="4356318"/>
              <a:ext cx="8482263" cy="2035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28" t="31064" r="4729" b="11539"/>
            <a:stretch/>
          </p:blipFill>
          <p:spPr bwMode="auto">
            <a:xfrm>
              <a:off x="264695" y="2819400"/>
              <a:ext cx="8494294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3" t="25635" r="4335" b="13177"/>
            <a:stretch/>
          </p:blipFill>
          <p:spPr bwMode="auto">
            <a:xfrm>
              <a:off x="264695" y="749976"/>
              <a:ext cx="8494294" cy="1993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13"/>
          <p:cNvGrpSpPr/>
          <p:nvPr/>
        </p:nvGrpSpPr>
        <p:grpSpPr>
          <a:xfrm>
            <a:off x="226443" y="1447054"/>
            <a:ext cx="598241" cy="3970774"/>
            <a:chOff x="226442" y="1447052"/>
            <a:chExt cx="598241" cy="3970775"/>
          </a:xfrm>
        </p:grpSpPr>
        <p:sp>
          <p:nvSpPr>
            <p:cNvPr id="10" name="Text Box 273"/>
            <p:cNvSpPr txBox="1">
              <a:spLocks noChangeArrowheads="1"/>
            </p:cNvSpPr>
            <p:nvPr/>
          </p:nvSpPr>
          <p:spPr bwMode="auto">
            <a:xfrm>
              <a:off x="248082" y="1447052"/>
              <a:ext cx="51328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1" name="Text Box 273"/>
            <p:cNvSpPr txBox="1">
              <a:spLocks noChangeArrowheads="1"/>
            </p:cNvSpPr>
            <p:nvPr/>
          </p:nvSpPr>
          <p:spPr bwMode="auto">
            <a:xfrm>
              <a:off x="226442" y="3344024"/>
              <a:ext cx="59824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273"/>
            <p:cNvSpPr txBox="1">
              <a:spLocks noChangeArrowheads="1"/>
            </p:cNvSpPr>
            <p:nvPr/>
          </p:nvSpPr>
          <p:spPr bwMode="auto">
            <a:xfrm>
              <a:off x="226442" y="5048495"/>
              <a:ext cx="55656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ETD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5589995" y="2842813"/>
            <a:ext cx="3409908" cy="813648"/>
            <a:chOff x="5650155" y="3107513"/>
            <a:chExt cx="3409908" cy="813648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662979" y="3613384"/>
              <a:ext cx="339708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(K)K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N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M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 P V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 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K(A)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659773" y="3360447"/>
              <a:ext cx="340029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(K)K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 N I R E M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 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K(A)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5650155" y="3107513"/>
              <a:ext cx="340990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(K)K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N I R E M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K(A)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0537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CID/HCD/ETD triplets on same precursor	z=2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316331" y="760782"/>
            <a:ext cx="8524875" cy="5610012"/>
            <a:chOff x="352425" y="760781"/>
            <a:chExt cx="8524875" cy="5610012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06" t="35208" r="4611" b="11424"/>
            <a:stretch/>
          </p:blipFill>
          <p:spPr bwMode="auto">
            <a:xfrm>
              <a:off x="352425" y="4657725"/>
              <a:ext cx="8524875" cy="1713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60" t="26229" r="5654" b="11562"/>
            <a:stretch/>
          </p:blipFill>
          <p:spPr bwMode="auto">
            <a:xfrm>
              <a:off x="352425" y="760781"/>
              <a:ext cx="8515350" cy="1990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72" t="31250" r="4844" b="11310"/>
            <a:stretch/>
          </p:blipFill>
          <p:spPr bwMode="auto">
            <a:xfrm>
              <a:off x="352425" y="2819400"/>
              <a:ext cx="8505825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14"/>
          <p:cNvGrpSpPr/>
          <p:nvPr/>
        </p:nvGrpSpPr>
        <p:grpSpPr>
          <a:xfrm>
            <a:off x="6062985" y="898773"/>
            <a:ext cx="2937022" cy="858411"/>
            <a:chOff x="7446665" y="1031125"/>
            <a:chExt cx="2937022" cy="85841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449871" y="1309378"/>
              <a:ext cx="293381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(K)V 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C Q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R(F)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456283" y="1031125"/>
              <a:ext cx="292740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(K)V 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C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Q S R(F)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7446665" y="1581758"/>
              <a:ext cx="2937022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 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E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 C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Q 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R(F)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6443" y="1447054"/>
            <a:ext cx="598241" cy="3970774"/>
            <a:chOff x="226442" y="1447052"/>
            <a:chExt cx="598241" cy="3970775"/>
          </a:xfrm>
        </p:grpSpPr>
        <p:sp>
          <p:nvSpPr>
            <p:cNvPr id="11" name="Text Box 273"/>
            <p:cNvSpPr txBox="1">
              <a:spLocks noChangeArrowheads="1"/>
            </p:cNvSpPr>
            <p:nvPr/>
          </p:nvSpPr>
          <p:spPr bwMode="auto">
            <a:xfrm>
              <a:off x="248082" y="1447052"/>
              <a:ext cx="51328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273"/>
            <p:cNvSpPr txBox="1">
              <a:spLocks noChangeArrowheads="1"/>
            </p:cNvSpPr>
            <p:nvPr/>
          </p:nvSpPr>
          <p:spPr bwMode="auto">
            <a:xfrm>
              <a:off x="226442" y="3344024"/>
              <a:ext cx="59824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3" name="Text Box 273"/>
            <p:cNvSpPr txBox="1">
              <a:spLocks noChangeArrowheads="1"/>
            </p:cNvSpPr>
            <p:nvPr/>
          </p:nvSpPr>
          <p:spPr bwMode="auto">
            <a:xfrm>
              <a:off x="226442" y="5048495"/>
              <a:ext cx="55656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ETD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232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CID/HCD/ETD triplets on same precursor	z=4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312826" y="590551"/>
            <a:ext cx="8524875" cy="5762625"/>
            <a:chOff x="228600" y="590550"/>
            <a:chExt cx="8524875" cy="57626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26" t="28143" r="5067" b="12575"/>
            <a:stretch/>
          </p:blipFill>
          <p:spPr bwMode="auto">
            <a:xfrm>
              <a:off x="228600" y="2590800"/>
              <a:ext cx="8524875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98" t="28473" r="4743" b="12715"/>
            <a:stretch/>
          </p:blipFill>
          <p:spPr bwMode="auto">
            <a:xfrm>
              <a:off x="228600" y="4487774"/>
              <a:ext cx="8495297" cy="1865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85" t="23952" r="4821" b="13174"/>
            <a:stretch/>
          </p:blipFill>
          <p:spPr bwMode="auto">
            <a:xfrm>
              <a:off x="228600" y="590550"/>
              <a:ext cx="8524875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13"/>
          <p:cNvGrpSpPr/>
          <p:nvPr/>
        </p:nvGrpSpPr>
        <p:grpSpPr>
          <a:xfrm>
            <a:off x="4899860" y="863066"/>
            <a:ext cx="3894015" cy="823207"/>
            <a:chOff x="4899860" y="875098"/>
            <a:chExt cx="3894015" cy="823206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899860" y="1390527"/>
              <a:ext cx="389401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(K)Q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T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F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 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H 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K(M)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905375" y="1134066"/>
              <a:ext cx="388850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(K)Q R V T G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\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F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H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 I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S K(M)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905374" y="875098"/>
              <a:ext cx="388850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(K)Q R V T G L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F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 L H P I L S L S K(M)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6443" y="1447054"/>
            <a:ext cx="598241" cy="3970774"/>
            <a:chOff x="226442" y="1447052"/>
            <a:chExt cx="598241" cy="3970775"/>
          </a:xfrm>
        </p:grpSpPr>
        <p:sp>
          <p:nvSpPr>
            <p:cNvPr id="11" name="Text Box 273"/>
            <p:cNvSpPr txBox="1">
              <a:spLocks noChangeArrowheads="1"/>
            </p:cNvSpPr>
            <p:nvPr/>
          </p:nvSpPr>
          <p:spPr bwMode="auto">
            <a:xfrm>
              <a:off x="248082" y="1447052"/>
              <a:ext cx="51328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273"/>
            <p:cNvSpPr txBox="1">
              <a:spLocks noChangeArrowheads="1"/>
            </p:cNvSpPr>
            <p:nvPr/>
          </p:nvSpPr>
          <p:spPr bwMode="auto">
            <a:xfrm>
              <a:off x="226442" y="3344024"/>
              <a:ext cx="59824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3" name="Text Box 273"/>
            <p:cNvSpPr txBox="1">
              <a:spLocks noChangeArrowheads="1"/>
            </p:cNvSpPr>
            <p:nvPr/>
          </p:nvSpPr>
          <p:spPr bwMode="auto">
            <a:xfrm>
              <a:off x="226442" y="5048495"/>
              <a:ext cx="55656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ETD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232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ETD doesn’t work well at high m/z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13"/>
          <p:cNvGrpSpPr/>
          <p:nvPr/>
        </p:nvGrpSpPr>
        <p:grpSpPr>
          <a:xfrm>
            <a:off x="314830" y="676275"/>
            <a:ext cx="8524875" cy="5695951"/>
            <a:chOff x="266700" y="676275"/>
            <a:chExt cx="8524875" cy="569595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50" t="24320" r="4377" b="11329"/>
            <a:stretch/>
          </p:blipFill>
          <p:spPr bwMode="auto">
            <a:xfrm>
              <a:off x="266700" y="2514600"/>
              <a:ext cx="8524875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99" t="28761" r="4536" b="13716"/>
            <a:stretch/>
          </p:blipFill>
          <p:spPr bwMode="auto">
            <a:xfrm>
              <a:off x="266700" y="4514850"/>
              <a:ext cx="8515350" cy="18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33" t="23746" r="4872" b="14012"/>
            <a:stretch/>
          </p:blipFill>
          <p:spPr bwMode="auto">
            <a:xfrm>
              <a:off x="266700" y="676275"/>
              <a:ext cx="8524875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12"/>
          <p:cNvGrpSpPr/>
          <p:nvPr/>
        </p:nvGrpSpPr>
        <p:grpSpPr>
          <a:xfrm>
            <a:off x="927938" y="930658"/>
            <a:ext cx="5731056" cy="446279"/>
            <a:chOff x="855746" y="954718"/>
            <a:chExt cx="5731056" cy="446279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55746" y="1154776"/>
              <a:ext cx="5731056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(K)A G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 L L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V 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G E A L A T L V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N T M R G I V K V A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V K A P G F G D R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K(A)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857348" y="954718"/>
              <a:ext cx="5729454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(K)A G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K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P L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I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Unicode MS" pitchFamily="34" charset="-128"/>
                  <a:cs typeface="Arial" pitchFamily="34" charset="0"/>
                </a:rPr>
                <a:t>|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D V E G E A L A T L V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V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N T M R G I V K V A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A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V K A P G F G D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Unicode MS" pitchFamily="34" charset="-128"/>
                  <a:cs typeface="Arial" pitchFamily="34" charset="0"/>
                </a:rPr>
                <a:t>/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 </a:t>
              </a:r>
              <a:r>
                <a:rPr kumimoji="0" lang="en-US" sz="10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cs typeface="Arial" pitchFamily="34" charset="0"/>
                </a:rPr>
                <a:t> K(A)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6443" y="1447054"/>
            <a:ext cx="598241" cy="3970774"/>
            <a:chOff x="226442" y="1447052"/>
            <a:chExt cx="598241" cy="3970775"/>
          </a:xfrm>
        </p:grpSpPr>
        <p:sp>
          <p:nvSpPr>
            <p:cNvPr id="10" name="Text Box 273"/>
            <p:cNvSpPr txBox="1">
              <a:spLocks noChangeArrowheads="1"/>
            </p:cNvSpPr>
            <p:nvPr/>
          </p:nvSpPr>
          <p:spPr bwMode="auto">
            <a:xfrm>
              <a:off x="248082" y="1447052"/>
              <a:ext cx="51328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CID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1" name="Text Box 273"/>
            <p:cNvSpPr txBox="1">
              <a:spLocks noChangeArrowheads="1"/>
            </p:cNvSpPr>
            <p:nvPr/>
          </p:nvSpPr>
          <p:spPr bwMode="auto">
            <a:xfrm>
              <a:off x="226442" y="3344024"/>
              <a:ext cx="59824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HCD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273"/>
            <p:cNvSpPr txBox="1">
              <a:spLocks noChangeArrowheads="1"/>
            </p:cNvSpPr>
            <p:nvPr/>
          </p:nvSpPr>
          <p:spPr bwMode="auto">
            <a:xfrm>
              <a:off x="226442" y="5048495"/>
              <a:ext cx="55656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0000"/>
                  </a:solidFill>
                  <a:latin typeface="Calibri" pitchFamily="34" charset="0"/>
                </a:rPr>
                <a:t>ETD</a:t>
              </a:r>
              <a:endParaRPr lang="en-US" b="1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563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 smtClean="0"/>
              <a:t>Topics Covered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D17D2D-813C-4E33-8BF3-8F3E27D243E2}" type="slidenum">
              <a:rPr lang="en-US" smtClean="0">
                <a:solidFill>
                  <a:srgbClr val="F8F8F8"/>
                </a:solidFill>
              </a:rPr>
              <a:pPr/>
              <a:t>2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62002" y="1223963"/>
            <a:ext cx="698159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>
                <a:latin typeface="Calibri" pitchFamily="34" charset="0"/>
              </a:rPr>
              <a:t> AA properties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>
                <a:latin typeface="Calibri" pitchFamily="34" charset="0"/>
              </a:rPr>
              <a:t> Fragmentation pathways and ion types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>
                <a:latin typeface="Calibri" pitchFamily="34" charset="0"/>
              </a:rPr>
              <a:t> b/y pairs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Non-mobile </a:t>
            </a:r>
            <a:r>
              <a:rPr lang="en-US" sz="2400" dirty="0">
                <a:latin typeface="Calibri" pitchFamily="34" charset="0"/>
              </a:rPr>
              <a:t>proton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>
                <a:latin typeface="Calibri" pitchFamily="34" charset="0"/>
              </a:rPr>
              <a:t> Neutral loss ion </a:t>
            </a:r>
            <a:r>
              <a:rPr lang="en-US" sz="2400" dirty="0" smtClean="0">
                <a:latin typeface="Calibri" pitchFamily="34" charset="0"/>
              </a:rPr>
              <a:t>types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CID/HCD/ETD</a:t>
            </a:r>
            <a:endParaRPr lang="en-US" sz="2400" dirty="0">
              <a:latin typeface="Calibri" pitchFamily="34" charset="0"/>
            </a:endParaRP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Basics of </a:t>
            </a:r>
            <a:r>
              <a:rPr lang="en-US" sz="2400" dirty="0" err="1">
                <a:latin typeface="Calibri" pitchFamily="34" charset="0"/>
              </a:rPr>
              <a:t>phospho</a:t>
            </a:r>
            <a:r>
              <a:rPr lang="en-US" sz="2400" dirty="0">
                <a:latin typeface="Calibri" pitchFamily="34" charset="0"/>
              </a:rPr>
              <a:t> site identification and localization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Sample </a:t>
            </a:r>
            <a:r>
              <a:rPr lang="en-US" sz="2400" dirty="0">
                <a:latin typeface="Calibri" pitchFamily="34" charset="0"/>
              </a:rPr>
              <a:t>handling chemistry artifacts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Isobaric co-</a:t>
            </a:r>
            <a:r>
              <a:rPr lang="en-US" sz="2400" dirty="0" err="1" smtClean="0">
                <a:latin typeface="Calibri" pitchFamily="34" charset="0"/>
              </a:rPr>
              <a:t>eluters</a:t>
            </a:r>
            <a:endParaRPr lang="en-US" sz="2400" dirty="0" smtClean="0">
              <a:latin typeface="Calibri" pitchFamily="34" charset="0"/>
            </a:endParaRP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Mass tolerance units and isobaric AA’s</a:t>
            </a:r>
          </a:p>
          <a:p>
            <a:pPr marL="234950" indent="-234950" eaLnBrk="1" hangingPunct="1">
              <a:buClr>
                <a:srgbClr val="006699"/>
              </a:buCl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Other </a:t>
            </a:r>
            <a:r>
              <a:rPr lang="en-US" sz="2400" dirty="0" smtClean="0">
                <a:latin typeface="Calibri" pitchFamily="34" charset="0"/>
              </a:rPr>
              <a:t>Tutorials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Physiochemical Complications to Computational Interpretation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161DA-37A9-480E-8266-756F225CC6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2315" y="1139826"/>
            <a:ext cx="7856537" cy="22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114300" indent="-114300" eaLnBrk="0" hangingPunct="0">
              <a:buFont typeface="Arial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 Incomplete Fragmentation</a:t>
            </a:r>
          </a:p>
          <a:p>
            <a:pPr marL="114300" indent="-114300" eaLnBrk="0" hangingPunct="0">
              <a:buFont typeface="Arial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 Inconsistent intensity of fragment ion types</a:t>
            </a:r>
          </a:p>
          <a:p>
            <a:pPr marL="571500" lvl="2" indent="-1143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 Instrument </a:t>
            </a: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type dependent</a:t>
            </a:r>
          </a:p>
          <a:p>
            <a:pPr marL="571500" lvl="2" indent="-11430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 Amino </a:t>
            </a: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acid </a:t>
            </a: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dependent</a:t>
            </a:r>
          </a:p>
          <a:p>
            <a:pPr marL="114300" lvl="1" indent="-114300" eaLnBrk="0" hangingPunct="0">
              <a:buFont typeface="Arial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  <a:latin typeface="Calibri" pitchFamily="34" charset="0"/>
              </a:rPr>
              <a:t> Chemical or post-translational </a:t>
            </a: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modifications</a:t>
            </a:r>
            <a:endParaRPr lang="en-US" sz="2000" dirty="0">
              <a:solidFill>
                <a:srgbClr val="990000"/>
              </a:solidFill>
              <a:latin typeface="Calibri" pitchFamily="34" charset="0"/>
            </a:endParaRPr>
          </a:p>
          <a:p>
            <a:pPr marL="114300" indent="-114300" eaLnBrk="0" hangingPunct="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Parent </a:t>
            </a:r>
            <a:r>
              <a:rPr lang="en-US" sz="2000" dirty="0">
                <a:latin typeface="Calibri" pitchFamily="34" charset="0"/>
              </a:rPr>
              <a:t>charge uncertainty</a:t>
            </a:r>
          </a:p>
          <a:p>
            <a:pPr marL="114300" indent="-114300" eaLnBrk="0" hangingPunct="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 Fragment charge </a:t>
            </a:r>
            <a:r>
              <a:rPr lang="en-US" sz="2000" dirty="0" smtClean="0">
                <a:latin typeface="Calibri" pitchFamily="34" charset="0"/>
              </a:rPr>
              <a:t>uncertainty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5727" y="4344989"/>
            <a:ext cx="89630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Isobaric AA’s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I = L (C6 H11 N1 O) = 113.08406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K ~ Q (C6 H12 N2 O, C5 H8 N2 O2) 128.09496 ~ 128.05858 </a:t>
            </a:r>
            <a:r>
              <a:rPr lang="en-US" sz="14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 =0.03638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F~m</a:t>
            </a:r>
            <a:r>
              <a:rPr lang="en-US" sz="1400" b="1" dirty="0">
                <a:latin typeface="Calibri" pitchFamily="34" charset="0"/>
              </a:rPr>
              <a:t> (C9 H9 N O, C5 H9 N O S) 147.06841 ~ 147.0354  </a:t>
            </a:r>
            <a:r>
              <a:rPr lang="en-US" sz="14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 =0.0330</a:t>
            </a:r>
            <a:r>
              <a:rPr lang="en-US" sz="1400" b="1" dirty="0">
                <a:latin typeface="Calibri" pitchFamily="34" charset="0"/>
              </a:rPr>
              <a:t> </a:t>
            </a:r>
            <a:endParaRPr lang="en-US" sz="1400" b="1" dirty="0">
              <a:solidFill>
                <a:srgbClr val="A50021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Isobaric AA combinations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GG=N (C4 H6 N2 O2 , C4 H6 N2 O2) 114.04293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GA=Q~K (C5 H8 N2 O2, C5 H8 N2 O2, C6 H12 N2 O) 128.09496 ~ 128.05858 </a:t>
            </a:r>
            <a:r>
              <a:rPr lang="en-US" sz="14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 =0.03638</a:t>
            </a:r>
          </a:p>
          <a:p>
            <a:pPr marL="228600" lvl="1" eaLnBrk="0" hangingPunct="0">
              <a:buFontTx/>
              <a:buChar char="•"/>
            </a:pPr>
            <a:r>
              <a:rPr lang="en-US" sz="1400" b="1" dirty="0">
                <a:latin typeface="Calibri" pitchFamily="34" charset="0"/>
              </a:rPr>
              <a:t> DA~W~VS (C7 H10 N2 O4, C11 H11 N2 O, C8 H14 N2 O3) 186.06405 ~ 186.07931 ~ 186.10044 </a:t>
            </a:r>
            <a:endParaRPr lang="en-US" sz="1400" b="1" dirty="0" smtClean="0">
              <a:latin typeface="Calibri" pitchFamily="34" charset="0"/>
            </a:endParaRPr>
          </a:p>
          <a:p>
            <a:pPr marL="5029200" lvl="8" eaLnBrk="0" hangingPunct="0">
              <a:tabLst>
                <a:tab pos="6057900" algn="l"/>
              </a:tabLst>
            </a:pPr>
            <a:r>
              <a:rPr lang="en-US" sz="1400" b="1" dirty="0" smtClean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=0.01526 </a:t>
            </a:r>
            <a:r>
              <a:rPr lang="en-US" sz="1400" b="1" dirty="0" smtClean="0">
                <a:solidFill>
                  <a:srgbClr val="A50021"/>
                </a:solidFill>
                <a:latin typeface="Calibri" pitchFamily="34" charset="0"/>
              </a:rPr>
              <a:t>	</a:t>
            </a:r>
            <a:r>
              <a:rPr lang="en-US" sz="1400" b="1" dirty="0" smtClean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4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en-US" sz="1400" b="1" dirty="0">
                <a:solidFill>
                  <a:srgbClr val="A50021"/>
                </a:solidFill>
                <a:latin typeface="Calibri" pitchFamily="34" charset="0"/>
              </a:rPr>
              <a:t>=0.02113</a:t>
            </a:r>
          </a:p>
        </p:txBody>
      </p:sp>
    </p:spTree>
    <p:extLst>
      <p:ext uri="{BB962C8B-B14F-4D97-AF65-F5344CB8AC3E}">
        <p14:creationId xmlns:p14="http://schemas.microsoft.com/office/powerpoint/2010/main" xmlns="" val="328856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F6D0BD-71CC-47DE-B459-9ECCF44A4C5F}" type="slidenum">
              <a:rPr lang="en-US"/>
              <a:pPr/>
              <a:t>21</a:t>
            </a:fld>
            <a:endParaRPr lang="en-US"/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76240" y="157164"/>
            <a:ext cx="8334375" cy="357187"/>
          </a:xfrm>
        </p:spPr>
        <p:txBody>
          <a:bodyPr/>
          <a:lstStyle/>
          <a:p>
            <a:r>
              <a:rPr lang="en-US" altLang="en-US"/>
              <a:t>Localizing a Phosphorylation Site</a:t>
            </a:r>
            <a:endParaRPr lang="en-US"/>
          </a:p>
        </p:txBody>
      </p:sp>
      <p:pic>
        <p:nvPicPr>
          <p:cNvPr id="500741" name="Picture 5"/>
          <p:cNvPicPr>
            <a:picLocks noChangeAspect="1" noChangeArrowheads="1"/>
          </p:cNvPicPr>
          <p:nvPr/>
        </p:nvPicPr>
        <p:blipFill>
          <a:blip r:embed="rId2" cstate="print"/>
          <a:srcRect l="2054" t="24736" r="2748" b="6613"/>
          <a:stretch>
            <a:fillRect/>
          </a:stretch>
        </p:blipFill>
        <p:spPr bwMode="auto">
          <a:xfrm>
            <a:off x="234950" y="982665"/>
            <a:ext cx="86868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3" cstate="print"/>
          <a:srcRect l="2217" t="24933" r="2339" b="6311"/>
          <a:stretch>
            <a:fillRect/>
          </a:stretch>
        </p:blipFill>
        <p:spPr bwMode="auto">
          <a:xfrm>
            <a:off x="250825" y="3916363"/>
            <a:ext cx="8682038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0744" name="Rectangle 8"/>
          <p:cNvSpPr>
            <a:spLocks noChangeArrowheads="1"/>
          </p:cNvSpPr>
          <p:nvPr/>
        </p:nvSpPr>
        <p:spPr bwMode="auto">
          <a:xfrm>
            <a:off x="4749802" y="674967"/>
            <a:ext cx="2842445" cy="36933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F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T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solidFill>
                  <a:srgbClr val="009900"/>
                </a:solidFill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S T 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T K</a:t>
            </a:r>
            <a:endParaRPr lang="en-US"/>
          </a:p>
        </p:txBody>
      </p:sp>
      <p:sp>
        <p:nvSpPr>
          <p:cNvPr id="500745" name="Rectangle 9"/>
          <p:cNvSpPr>
            <a:spLocks noChangeArrowheads="1"/>
          </p:cNvSpPr>
          <p:nvPr/>
        </p:nvSpPr>
        <p:spPr bwMode="auto">
          <a:xfrm>
            <a:off x="4787902" y="3594378"/>
            <a:ext cx="2803973" cy="36933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F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D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solidFill>
                  <a:srgbClr val="009900"/>
                </a:solidFill>
                <a:latin typeface="Arial Unicode MS" pitchFamily="34" charset="-128"/>
              </a:rPr>
              <a:t>t </a:t>
            </a:r>
            <a:r>
              <a:rPr lang="en-US">
                <a:latin typeface="Arial Unicode MS" pitchFamily="34" charset="-128"/>
              </a:rPr>
              <a:t>S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S T A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T 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7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D1973-DEF5-43E4-8281-95D9318BA3AF}" type="slidenum">
              <a:rPr lang="en-US"/>
              <a:pPr/>
              <a:t>22</a:t>
            </a:fld>
            <a:endParaRPr lang="en-US"/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PTM Site Localization</a:t>
            </a:r>
            <a:br>
              <a:rPr lang="en-US" dirty="0"/>
            </a:br>
            <a:r>
              <a:rPr lang="en-US" sz="2000" dirty="0"/>
              <a:t>Test all Locations, Examine Score Gaps</a:t>
            </a:r>
          </a:p>
        </p:txBody>
      </p:sp>
      <p:sp>
        <p:nvSpPr>
          <p:cNvPr id="502789" name="Text Box 5"/>
          <p:cNvSpPr txBox="1">
            <a:spLocks noChangeArrowheads="1"/>
          </p:cNvSpPr>
          <p:nvPr/>
        </p:nvSpPr>
        <p:spPr bwMode="auto">
          <a:xfrm>
            <a:off x="75967" y="1450975"/>
            <a:ext cx="1492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6699"/>
                </a:solidFill>
              </a:rPr>
              <a:t>No possible</a:t>
            </a:r>
          </a:p>
          <a:p>
            <a:pPr algn="ctr"/>
            <a:r>
              <a:rPr lang="en-US" b="1">
                <a:solidFill>
                  <a:srgbClr val="006699"/>
                </a:solidFill>
              </a:rPr>
              <a:t>ambiguity</a:t>
            </a:r>
          </a:p>
        </p:txBody>
      </p:sp>
      <p:sp>
        <p:nvSpPr>
          <p:cNvPr id="502790" name="Text Box 6"/>
          <p:cNvSpPr txBox="1">
            <a:spLocks noChangeArrowheads="1"/>
          </p:cNvSpPr>
          <p:nvPr/>
        </p:nvSpPr>
        <p:spPr bwMode="auto">
          <a:xfrm>
            <a:off x="383745" y="252253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6699"/>
                </a:solidFill>
              </a:rPr>
              <a:t>Single</a:t>
            </a:r>
          </a:p>
          <a:p>
            <a:pPr algn="ctr"/>
            <a:r>
              <a:rPr lang="en-US" b="1">
                <a:solidFill>
                  <a:srgbClr val="006699"/>
                </a:solidFill>
              </a:rPr>
              <a:t>Site</a:t>
            </a:r>
          </a:p>
        </p:txBody>
      </p:sp>
      <p:sp>
        <p:nvSpPr>
          <p:cNvPr id="502791" name="Text Box 7"/>
          <p:cNvSpPr txBox="1">
            <a:spLocks noChangeArrowheads="1"/>
          </p:cNvSpPr>
          <p:nvPr/>
        </p:nvSpPr>
        <p:spPr bwMode="auto">
          <a:xfrm>
            <a:off x="293975" y="4719638"/>
            <a:ext cx="105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6699"/>
                </a:solidFill>
              </a:rPr>
              <a:t>Multiple</a:t>
            </a:r>
          </a:p>
          <a:p>
            <a:pPr algn="ctr"/>
            <a:r>
              <a:rPr lang="en-US" b="1">
                <a:solidFill>
                  <a:srgbClr val="006699"/>
                </a:solidFill>
              </a:rPr>
              <a:t>Sites</a:t>
            </a:r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1589088" y="1449667"/>
            <a:ext cx="183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latin typeface="Courier New" pitchFamily="49" charset="0"/>
              </a:rPr>
              <a:t>AV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latin typeface="Courier New" pitchFamily="49" charset="0"/>
              </a:rPr>
              <a:t>EEQQPALK </a:t>
            </a:r>
          </a:p>
        </p:txBody>
      </p:sp>
      <p:sp>
        <p:nvSpPr>
          <p:cNvPr id="502793" name="Text Box 9"/>
          <p:cNvSpPr txBox="1">
            <a:spLocks noChangeArrowheads="1"/>
          </p:cNvSpPr>
          <p:nvPr/>
        </p:nvSpPr>
        <p:spPr bwMode="auto">
          <a:xfrm>
            <a:off x="6045201" y="1797050"/>
            <a:ext cx="2811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99"/>
                </a:solidFill>
              </a:rPr>
              <a:t># PO</a:t>
            </a:r>
            <a:r>
              <a:rPr lang="en-US" b="1" baseline="-25000">
                <a:solidFill>
                  <a:srgbClr val="006699"/>
                </a:solidFill>
              </a:rPr>
              <a:t>4</a:t>
            </a:r>
            <a:r>
              <a:rPr lang="en-US" b="1">
                <a:solidFill>
                  <a:srgbClr val="006699"/>
                </a:solidFill>
              </a:rPr>
              <a:t> sites =  # S,T, or Y</a:t>
            </a:r>
          </a:p>
        </p:txBody>
      </p:sp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6189013" y="1449667"/>
            <a:ext cx="245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AV</a:t>
            </a:r>
            <a:r>
              <a:rPr lang="en-US" b="1">
                <a:solidFill>
                  <a:srgbClr val="009900"/>
                </a:solidFill>
              </a:rPr>
              <a:t>S(1.0)</a:t>
            </a:r>
            <a:r>
              <a:rPr lang="en-US" b="1"/>
              <a:t>EEQQPALK </a:t>
            </a:r>
          </a:p>
        </p:txBody>
      </p:sp>
      <p:sp>
        <p:nvSpPr>
          <p:cNvPr id="502795" name="Rectangle 11"/>
          <p:cNvSpPr>
            <a:spLocks noChangeArrowheads="1"/>
          </p:cNvSpPr>
          <p:nvPr/>
        </p:nvSpPr>
        <p:spPr bwMode="auto">
          <a:xfrm>
            <a:off x="6069013" y="2522539"/>
            <a:ext cx="2612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AP</a:t>
            </a:r>
            <a:r>
              <a:rPr lang="en-US" b="1">
                <a:solidFill>
                  <a:srgbClr val="009900"/>
                </a:solidFill>
              </a:rPr>
              <a:t>S(0.99)</a:t>
            </a:r>
            <a:r>
              <a:rPr lang="en-US" b="1">
                <a:solidFill>
                  <a:srgbClr val="000000"/>
                </a:solidFill>
              </a:rPr>
              <a:t>LT(0.0)DLVK</a:t>
            </a:r>
          </a:p>
        </p:txBody>
      </p:sp>
      <p:sp>
        <p:nvSpPr>
          <p:cNvPr id="502796" name="Rectangle 12"/>
          <p:cNvSpPr>
            <a:spLocks noChangeArrowheads="1"/>
          </p:cNvSpPr>
          <p:nvPr/>
        </p:nvSpPr>
        <p:spPr bwMode="auto">
          <a:xfrm>
            <a:off x="1589090" y="2540001"/>
            <a:ext cx="17011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AP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LTDLVK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APSL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DLVK -</a:t>
            </a:r>
          </a:p>
        </p:txBody>
      </p:sp>
      <p:sp>
        <p:nvSpPr>
          <p:cNvPr id="502797" name="Text Box 13"/>
          <p:cNvSpPr txBox="1">
            <a:spLocks noChangeArrowheads="1"/>
          </p:cNvSpPr>
          <p:nvPr/>
        </p:nvSpPr>
        <p:spPr bwMode="auto">
          <a:xfrm>
            <a:off x="1609725" y="1016000"/>
            <a:ext cx="7361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0" algn="l"/>
                <a:tab pos="7089775" algn="l"/>
              </a:tabLst>
            </a:pPr>
            <a:r>
              <a:rPr lang="en-US" b="1" u="sng">
                <a:solidFill>
                  <a:srgbClr val="CC3300"/>
                </a:solidFill>
              </a:rPr>
              <a:t>Locations Tested	Conclusion	</a:t>
            </a:r>
          </a:p>
        </p:txBody>
      </p:sp>
      <p:sp>
        <p:nvSpPr>
          <p:cNvPr id="502798" name="Rectangle 14"/>
          <p:cNvSpPr>
            <a:spLocks noChangeArrowheads="1"/>
          </p:cNvSpPr>
          <p:nvPr/>
        </p:nvSpPr>
        <p:spPr bwMode="auto">
          <a:xfrm>
            <a:off x="4908551" y="3321051"/>
            <a:ext cx="4275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</a:rPr>
              <a:t>S(0.50)S(0.50)</a:t>
            </a:r>
            <a:r>
              <a:rPr lang="en-US" b="1">
                <a:solidFill>
                  <a:srgbClr val="000000"/>
                </a:solidFill>
              </a:rPr>
              <a:t>S(0.0)AGPEGPQLDVPR</a:t>
            </a:r>
          </a:p>
        </p:txBody>
      </p:sp>
      <p:sp>
        <p:nvSpPr>
          <p:cNvPr id="502799" name="Rectangle 15"/>
          <p:cNvSpPr>
            <a:spLocks noChangeArrowheads="1"/>
          </p:cNvSpPr>
          <p:nvPr/>
        </p:nvSpPr>
        <p:spPr bwMode="auto">
          <a:xfrm>
            <a:off x="1589088" y="3341689"/>
            <a:ext cx="26661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latin typeface="Courier New" pitchFamily="49" charset="0"/>
              </a:rPr>
              <a:t>SS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AGPEGPQLDVPR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AGPEGPQLDVPR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SS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AGPEGPQLDVPR -</a:t>
            </a:r>
          </a:p>
        </p:txBody>
      </p:sp>
      <p:sp>
        <p:nvSpPr>
          <p:cNvPr id="502800" name="Rectangle 16"/>
          <p:cNvSpPr>
            <a:spLocks noChangeArrowheads="1"/>
          </p:cNvSpPr>
          <p:nvPr/>
        </p:nvSpPr>
        <p:spPr bwMode="auto">
          <a:xfrm>
            <a:off x="4425950" y="4719639"/>
            <a:ext cx="4762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VT(0.0)NDI</a:t>
            </a:r>
            <a:r>
              <a:rPr lang="en-US" b="1">
                <a:solidFill>
                  <a:srgbClr val="009900"/>
                </a:solidFill>
              </a:rPr>
              <a:t>S(0.99)</a:t>
            </a:r>
            <a:r>
              <a:rPr lang="en-US" b="1">
                <a:solidFill>
                  <a:srgbClr val="000000"/>
                </a:solidFill>
              </a:rPr>
              <a:t>PE</a:t>
            </a:r>
            <a:r>
              <a:rPr lang="en-US" b="1">
                <a:solidFill>
                  <a:srgbClr val="009900"/>
                </a:solidFill>
              </a:rPr>
              <a:t>S(0.50)S(0.50)</a:t>
            </a:r>
            <a:r>
              <a:rPr lang="en-US" b="1">
                <a:solidFill>
                  <a:srgbClr val="000000"/>
                </a:solidFill>
              </a:rPr>
              <a:t>PGVGR</a:t>
            </a:r>
          </a:p>
        </p:txBody>
      </p:sp>
      <p:sp>
        <p:nvSpPr>
          <p:cNvPr id="502801" name="Text Box 17"/>
          <p:cNvSpPr txBox="1">
            <a:spLocks noChangeArrowheads="1"/>
          </p:cNvSpPr>
          <p:nvPr/>
        </p:nvSpPr>
        <p:spPr bwMode="auto">
          <a:xfrm>
            <a:off x="1560514" y="4740275"/>
            <a:ext cx="2528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VTNDI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SPGVGR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 *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VTNDI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PES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PGVGR 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*</a:t>
            </a:r>
            <a:endParaRPr lang="en-US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VTNDI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PGVGR -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NDI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SPGVGR -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NDI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SPGVGR -</a:t>
            </a:r>
          </a:p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V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t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NDI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PE</a:t>
            </a:r>
            <a:r>
              <a:rPr lang="en-US" b="1">
                <a:latin typeface="Courier New" pitchFamily="49" charset="0"/>
              </a:rPr>
              <a:t>S</a:t>
            </a:r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PGVGR -</a:t>
            </a:r>
          </a:p>
        </p:txBody>
      </p:sp>
    </p:spTree>
    <p:extLst>
      <p:ext uri="{BB962C8B-B14F-4D97-AF65-F5344CB8AC3E}">
        <p14:creationId xmlns:p14="http://schemas.microsoft.com/office/powerpoint/2010/main" xmlns="" val="184675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ADA89-929F-4CB3-A96B-71A23AD2F037}" type="slidenum">
              <a:rPr lang="en-US"/>
              <a:pPr/>
              <a:t>23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PTM Site Localization – Confident Localization</a:t>
            </a:r>
          </a:p>
        </p:txBody>
      </p:sp>
      <p:sp>
        <p:nvSpPr>
          <p:cNvPr id="505860" name="Rectangle 4"/>
          <p:cNvSpPr>
            <a:spLocks noChangeArrowheads="1"/>
          </p:cNvSpPr>
          <p:nvPr/>
        </p:nvSpPr>
        <p:spPr bwMode="auto">
          <a:xfrm>
            <a:off x="3226274" y="4363541"/>
            <a:ext cx="2659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(K)A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L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T D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L</a:t>
            </a:r>
            <a:r>
              <a:rPr lang="en-US" b="1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V K(S)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/>
            </a:r>
            <a:br>
              <a:rPr lang="en-US" b="1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AP</a:t>
            </a:r>
            <a:r>
              <a:rPr lang="en-US" b="1">
                <a:solidFill>
                  <a:srgbClr val="009900"/>
                </a:solidFill>
                <a:latin typeface="Arial Unicode MS" pitchFamily="34" charset="-128"/>
              </a:rPr>
              <a:t>S(0.99)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LT(0.0)DLVK</a:t>
            </a:r>
            <a:r>
              <a:rPr lang="en-US" b="1">
                <a:latin typeface="Arial Unicode MS" pitchFamily="34" charset="-128"/>
              </a:rPr>
              <a:t> </a:t>
            </a:r>
          </a:p>
        </p:txBody>
      </p:sp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2" cstate="print"/>
          <a:srcRect l="2029" t="24977" r="2757" b="6596"/>
          <a:stretch>
            <a:fillRect/>
          </a:stretch>
        </p:blipFill>
        <p:spPr bwMode="auto">
          <a:xfrm>
            <a:off x="185740" y="969963"/>
            <a:ext cx="8715375" cy="247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756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7B59E-230A-48BA-A802-D65FD3DCB59D}" type="slidenum">
              <a:rPr lang="en-US"/>
              <a:pPr/>
              <a:t>24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PTM Site Localization – Ambiguous Localization</a:t>
            </a: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2395951" y="4366717"/>
            <a:ext cx="43140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(R)S s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E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Q L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D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R(E)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/>
            </a:r>
            <a:br>
              <a:rPr lang="en-US" b="1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US" b="1">
                <a:solidFill>
                  <a:srgbClr val="009900"/>
                </a:solidFill>
                <a:latin typeface="Arial Unicode MS" pitchFamily="34" charset="-128"/>
              </a:rPr>
              <a:t>S(0.50)S(0.50)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S(0.0)AGPEGPQLDVPR </a:t>
            </a:r>
          </a:p>
        </p:txBody>
      </p:sp>
      <p:pic>
        <p:nvPicPr>
          <p:cNvPr id="506885" name="Picture 5"/>
          <p:cNvPicPr>
            <a:picLocks noChangeAspect="1" noChangeArrowheads="1"/>
          </p:cNvPicPr>
          <p:nvPr/>
        </p:nvPicPr>
        <p:blipFill>
          <a:blip r:embed="rId2" cstate="print"/>
          <a:srcRect l="2156" t="24356" r="3313" b="9322"/>
          <a:stretch>
            <a:fillRect/>
          </a:stretch>
        </p:blipFill>
        <p:spPr bwMode="auto">
          <a:xfrm>
            <a:off x="204788" y="984251"/>
            <a:ext cx="86979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570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A15A2-1803-4ED1-93C4-2AC1D8C9FF5A}" type="slidenum">
              <a:rPr lang="en-US"/>
              <a:pPr/>
              <a:t>25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PTM Site Localization – Ambiguous Localization</a:t>
            </a:r>
            <a:br>
              <a:rPr lang="en-US" sz="2400"/>
            </a:br>
            <a:r>
              <a:rPr lang="en-US" sz="2400"/>
              <a:t>2 sites: 1 confident, 1 ambiguous</a:t>
            </a:r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2148994" y="4366717"/>
            <a:ext cx="4826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(R)V T N D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I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E</a:t>
            </a:r>
            <a:r>
              <a:rPr lang="en-US" b="1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s S</a:t>
            </a:r>
            <a:r>
              <a:rPr lang="en-US" b="1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P G V</a:t>
            </a:r>
            <a:r>
              <a:rPr lang="en-US" b="1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G R(R)</a:t>
            </a:r>
          </a:p>
          <a:p>
            <a:pPr algn="ctr"/>
            <a:r>
              <a:rPr lang="en-US" b="1">
                <a:solidFill>
                  <a:srgbClr val="000000"/>
                </a:solidFill>
              </a:rPr>
              <a:t/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VT(0.0)NDI</a:t>
            </a:r>
            <a:r>
              <a:rPr lang="en-US" b="1">
                <a:solidFill>
                  <a:srgbClr val="009900"/>
                </a:solidFill>
              </a:rPr>
              <a:t>S(0.99)</a:t>
            </a:r>
            <a:r>
              <a:rPr lang="en-US" b="1">
                <a:solidFill>
                  <a:srgbClr val="000000"/>
                </a:solidFill>
              </a:rPr>
              <a:t>PE</a:t>
            </a:r>
            <a:r>
              <a:rPr lang="en-US" b="1">
                <a:solidFill>
                  <a:srgbClr val="009900"/>
                </a:solidFill>
              </a:rPr>
              <a:t>S(0.50)S(0.50)</a:t>
            </a:r>
            <a:r>
              <a:rPr lang="en-US" b="1">
                <a:solidFill>
                  <a:srgbClr val="000000"/>
                </a:solidFill>
              </a:rPr>
              <a:t>PGVGR</a:t>
            </a:r>
            <a:r>
              <a:rPr lang="en-US" b="1"/>
              <a:t> </a:t>
            </a:r>
          </a:p>
        </p:txBody>
      </p:sp>
      <p:pic>
        <p:nvPicPr>
          <p:cNvPr id="507909" name="Picture 5"/>
          <p:cNvPicPr>
            <a:picLocks noChangeAspect="1" noChangeArrowheads="1"/>
          </p:cNvPicPr>
          <p:nvPr/>
        </p:nvPicPr>
        <p:blipFill>
          <a:blip r:embed="rId2" cstate="print"/>
          <a:srcRect l="1927" t="20953" r="7840" b="22209"/>
          <a:stretch>
            <a:fillRect/>
          </a:stretch>
        </p:blipFill>
        <p:spPr bwMode="auto">
          <a:xfrm>
            <a:off x="163513" y="969965"/>
            <a:ext cx="86979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3047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C1AC1-5ABE-4F74-B4F2-131F3D300869}" type="slidenum">
              <a:rPr lang="en-US"/>
              <a:pPr/>
              <a:t>26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Aspects of Scoring Localizations</a:t>
            </a:r>
          </a:p>
        </p:txBody>
      </p:sp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358777" y="1295402"/>
            <a:ext cx="864552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Select peaks in spectrum to be used for identification/localization</a:t>
            </a:r>
          </a:p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Test all sequence/location possibilities</a:t>
            </a:r>
          </a:p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Assign fragment ion types to peaks</a:t>
            </a:r>
          </a:p>
          <a:p>
            <a:pPr marL="695325" lvl="1" indent="-231775">
              <a:buFontTx/>
              <a:buChar char="•"/>
              <a:tabLst>
                <a:tab pos="225425" algn="l"/>
              </a:tabLst>
            </a:pPr>
            <a:r>
              <a:rPr lang="en-US"/>
              <a:t>Allow for peaks to have different ion type assignments for conflicting localization possibilities </a:t>
            </a:r>
          </a:p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Use score differences to make decision on localization certainty/ambiguity</a:t>
            </a:r>
          </a:p>
          <a:p>
            <a:pPr marL="695325" lvl="1" indent="-231775">
              <a:buFontTx/>
              <a:buChar char="•"/>
              <a:tabLst>
                <a:tab pos="225425" algn="l"/>
              </a:tabLst>
            </a:pPr>
            <a:r>
              <a:rPr lang="en-US"/>
              <a:t>Decide upon conservative/aggressive thresholds.</a:t>
            </a:r>
          </a:p>
          <a:p>
            <a:pPr marL="225425" indent="-225425">
              <a:buFontTx/>
              <a:buChar char="•"/>
              <a:tabLst>
                <a:tab pos="225425" algn="l"/>
              </a:tabLst>
            </a:pPr>
            <a:r>
              <a:rPr lang="en-US"/>
              <a:t>Provide a clear representation of the certainty/ambiguity in localization of each site</a:t>
            </a:r>
          </a:p>
          <a:p>
            <a:pPr marL="695325" lvl="1" indent="-231775">
              <a:buFontTx/>
              <a:buChar char="•"/>
              <a:tabLst>
                <a:tab pos="225425" algn="l"/>
              </a:tabLst>
            </a:pPr>
            <a:r>
              <a:rPr lang="en-US"/>
              <a:t>Allow for multiple sites with mix of certainty and ambiguity in localization</a:t>
            </a:r>
          </a:p>
          <a:p>
            <a:pPr marL="695325" lvl="1" indent="-231775">
              <a:buFontTx/>
              <a:buChar char="•"/>
              <a:tabLst>
                <a:tab pos="225425" algn="l"/>
              </a:tabLst>
            </a:pPr>
            <a:r>
              <a:rPr lang="en-US"/>
              <a:t>Distinguish between:</a:t>
            </a:r>
          </a:p>
          <a:p>
            <a:pPr lvl="2">
              <a:buFontTx/>
              <a:buChar char="•"/>
              <a:tabLst>
                <a:tab pos="225425" algn="l"/>
              </a:tabLst>
            </a:pPr>
            <a:r>
              <a:rPr lang="en-US"/>
              <a:t> Ambiguity – no distinguishing evidence, i.e. either possibility</a:t>
            </a:r>
          </a:p>
          <a:p>
            <a:pPr lvl="2">
              <a:buFontTx/>
              <a:buChar char="•"/>
              <a:tabLst>
                <a:tab pos="225425" algn="l"/>
              </a:tabLst>
            </a:pPr>
            <a:r>
              <a:rPr lang="en-US"/>
              <a:t> Ambiguity – conflicting evidence, multiple co-eluting isoforms present</a:t>
            </a:r>
          </a:p>
        </p:txBody>
      </p:sp>
      <p:grpSp>
        <p:nvGrpSpPr>
          <p:cNvPr id="510995" name="Group 19"/>
          <p:cNvGrpSpPr>
            <a:grpSpLocks/>
          </p:cNvGrpSpPr>
          <p:nvPr/>
        </p:nvGrpSpPr>
        <p:grpSpPr bwMode="auto">
          <a:xfrm>
            <a:off x="155575" y="1409701"/>
            <a:ext cx="204788" cy="2062163"/>
            <a:chOff x="98" y="888"/>
            <a:chExt cx="129" cy="1299"/>
          </a:xfrm>
        </p:grpSpPr>
        <p:sp>
          <p:nvSpPr>
            <p:cNvPr id="510992" name="AutoShape 8"/>
            <p:cNvSpPr>
              <a:spLocks noChangeArrowheads="1"/>
            </p:cNvSpPr>
            <p:nvPr/>
          </p:nvSpPr>
          <p:spPr bwMode="auto">
            <a:xfrm rot="5400000">
              <a:off x="124" y="862"/>
              <a:ext cx="78" cy="129"/>
            </a:xfrm>
            <a:prstGeom prst="upArrow">
              <a:avLst>
                <a:gd name="adj1" fmla="val 54898"/>
                <a:gd name="adj2" fmla="val 7179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10994" name="AutoShape 8"/>
            <p:cNvSpPr>
              <a:spLocks noChangeArrowheads="1"/>
            </p:cNvSpPr>
            <p:nvPr/>
          </p:nvSpPr>
          <p:spPr bwMode="auto">
            <a:xfrm rot="5400000">
              <a:off x="124" y="2083"/>
              <a:ext cx="78" cy="129"/>
            </a:xfrm>
            <a:prstGeom prst="upArrow">
              <a:avLst>
                <a:gd name="adj1" fmla="val 54898"/>
                <a:gd name="adj2" fmla="val 7179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510996" name="Text Box 20"/>
          <p:cNvSpPr txBox="1">
            <a:spLocks noChangeArrowheads="1"/>
          </p:cNvSpPr>
          <p:nvPr/>
        </p:nvSpPr>
        <p:spPr bwMode="auto">
          <a:xfrm>
            <a:off x="830265" y="5640389"/>
            <a:ext cx="7704137" cy="64633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How can we calculate a false localization rate as a standard measure of certainty for phosphosite assignment across a dataset?</a:t>
            </a:r>
          </a:p>
        </p:txBody>
      </p:sp>
    </p:spTree>
    <p:extLst>
      <p:ext uri="{BB962C8B-B14F-4D97-AF65-F5344CB8AC3E}">
        <p14:creationId xmlns:p14="http://schemas.microsoft.com/office/powerpoint/2010/main" xmlns="" val="698668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 Woes &amp; </a:t>
            </a:r>
            <a:r>
              <a:rPr lang="en-US" altLang="en-US" dirty="0" smtClean="0"/>
              <a:t>Nuisances</a:t>
            </a:r>
            <a:endParaRPr lang="en-US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C3CE92-FB93-4676-801C-2ABB3B2FBA15}" type="slidenum">
              <a:rPr lang="en-US" smtClean="0">
                <a:solidFill>
                  <a:srgbClr val="F8F8F8"/>
                </a:solidFill>
              </a:rPr>
              <a:pPr/>
              <a:t>27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71452" y="1223963"/>
            <a:ext cx="88677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6699"/>
                </a:solidFill>
                <a:latin typeface="Calibri" pitchFamily="34" charset="0"/>
              </a:rPr>
              <a:t>Sample Handling Chemistry</a:t>
            </a:r>
            <a:endParaRPr lang="en-US" sz="2000" b="1" dirty="0">
              <a:solidFill>
                <a:srgbClr val="006699"/>
              </a:solidFill>
              <a:latin typeface="Calibri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Carbamylation</a:t>
            </a:r>
            <a:r>
              <a:rPr lang="en-US" sz="2000" b="1" dirty="0">
                <a:latin typeface="Calibri" pitchFamily="34" charset="0"/>
              </a:rPr>
              <a:t>		+43	</a:t>
            </a:r>
            <a:r>
              <a:rPr lang="en-US" sz="2000" b="1" dirty="0" err="1">
                <a:latin typeface="Calibri" pitchFamily="34" charset="0"/>
              </a:rPr>
              <a:t>nterm</a:t>
            </a:r>
            <a:r>
              <a:rPr lang="en-US" sz="2000" b="1" dirty="0">
                <a:latin typeface="Calibri" pitchFamily="34" charset="0"/>
              </a:rPr>
              <a:t>, Lys	urea in digest buffer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Deamidation</a:t>
            </a:r>
            <a:r>
              <a:rPr lang="en-US" sz="2000" b="1" dirty="0">
                <a:latin typeface="Calibri" pitchFamily="34" charset="0"/>
              </a:rPr>
              <a:t> 		+1	 N -&gt; D		sample in acid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pyroGlutamic</a:t>
            </a:r>
            <a:r>
              <a:rPr lang="en-US" sz="2000" b="1" dirty="0">
                <a:latin typeface="Calibri" pitchFamily="34" charset="0"/>
              </a:rPr>
              <a:t> acid		-17	</a:t>
            </a:r>
            <a:r>
              <a:rPr lang="en-US" sz="2000" b="1" dirty="0" err="1">
                <a:latin typeface="Calibri" pitchFamily="34" charset="0"/>
              </a:rPr>
              <a:t>nterm</a:t>
            </a:r>
            <a:r>
              <a:rPr lang="en-US" sz="2000" b="1" dirty="0">
                <a:latin typeface="Calibri" pitchFamily="34" charset="0"/>
              </a:rPr>
              <a:t> Q		sample in acid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pyroCarbamidomethyl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Cys</a:t>
            </a:r>
            <a:r>
              <a:rPr lang="en-US" sz="2000" b="1" dirty="0"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</a:rPr>
              <a:t>-</a:t>
            </a:r>
            <a:r>
              <a:rPr lang="en-US" sz="2000" b="1" dirty="0">
                <a:latin typeface="Calibri" pitchFamily="34" charset="0"/>
              </a:rPr>
              <a:t>17	</a:t>
            </a:r>
            <a:r>
              <a:rPr lang="en-US" sz="2000" b="1" dirty="0" err="1">
                <a:latin typeface="Calibri" pitchFamily="34" charset="0"/>
              </a:rPr>
              <a:t>nterm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C</a:t>
            </a:r>
            <a:r>
              <a:rPr lang="en-US" sz="2000" b="1" dirty="0">
                <a:latin typeface="Calibri" pitchFamily="34" charset="0"/>
              </a:rPr>
              <a:t>		sample in acid</a:t>
            </a:r>
          </a:p>
          <a:p>
            <a:pPr lvl="1" eaLnBrk="1" hangingPunct="1">
              <a:buFontTx/>
              <a:buChar char="•"/>
            </a:pPr>
            <a:r>
              <a:rPr lang="en-US" sz="2000" b="1" dirty="0" smtClean="0">
                <a:latin typeface="Calibri" pitchFamily="34" charset="0"/>
              </a:rPr>
              <a:t> Oxidized </a:t>
            </a:r>
            <a:r>
              <a:rPr lang="en-US" sz="2000" b="1" dirty="0">
                <a:latin typeface="Calibri" pitchFamily="34" charset="0"/>
              </a:rPr>
              <a:t>Met		+16	M		gels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Cys</a:t>
            </a:r>
            <a:r>
              <a:rPr lang="en-US" sz="2000" b="1" dirty="0">
                <a:latin typeface="Calibri" pitchFamily="34" charset="0"/>
              </a:rPr>
              <a:t> alkylation reagent 	+x	n-term, W</a:t>
            </a:r>
          </a:p>
          <a:p>
            <a:pPr eaLnBrk="1" hangingPunct="1"/>
            <a:endParaRPr lang="en-US" sz="2000" b="1" dirty="0">
              <a:solidFill>
                <a:srgbClr val="0099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006699"/>
                </a:solidFill>
                <a:latin typeface="Calibri" pitchFamily="34" charset="0"/>
              </a:rPr>
              <a:t>Data Dependent Acquisition Parameters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Isobaric Co-</a:t>
            </a:r>
            <a:r>
              <a:rPr lang="en-US" sz="2000" b="1" dirty="0" err="1">
                <a:latin typeface="Calibri" pitchFamily="34" charset="0"/>
              </a:rPr>
              <a:t>eluters</a:t>
            </a:r>
            <a:endParaRPr lang="en-US" sz="2000" b="1" dirty="0">
              <a:latin typeface="Calibri" pitchFamily="34" charset="0"/>
            </a:endParaRPr>
          </a:p>
          <a:p>
            <a:pPr eaLnBrk="1" hangingPunct="1"/>
            <a:endParaRPr lang="en-US" sz="2000" b="1" dirty="0">
              <a:solidFill>
                <a:srgbClr val="0099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006699"/>
                </a:solidFill>
                <a:latin typeface="Calibri" pitchFamily="34" charset="0"/>
              </a:rPr>
              <a:t>Protein Isoforms / Family Members</a:t>
            </a: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Isobaric peptides from related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E3B8D0-EF04-4839-A29D-2424E9753A4C}" type="slidenum">
              <a:rPr lang="en-US" smtClean="0">
                <a:solidFill>
                  <a:srgbClr val="F8F8F8"/>
                </a:solidFill>
              </a:rPr>
              <a:pPr/>
              <a:t>28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22532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" t="25978" r="10277" b="2794"/>
          <a:stretch>
            <a:fillRect/>
          </a:stretch>
        </p:blipFill>
        <p:spPr bwMode="auto">
          <a:xfrm>
            <a:off x="361952" y="1066801"/>
            <a:ext cx="8448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42902" y="3248026"/>
            <a:ext cx="8448675" cy="3086100"/>
            <a:chOff x="222" y="2094"/>
            <a:chExt cx="5322" cy="1944"/>
          </a:xfrm>
        </p:grpSpPr>
        <p:pic>
          <p:nvPicPr>
            <p:cNvPr id="22545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5" t="25418" r="10277" b="2794"/>
            <a:stretch>
              <a:fillRect/>
            </a:stretch>
          </p:blipFill>
          <p:spPr bwMode="auto">
            <a:xfrm>
              <a:off x="222" y="2496"/>
              <a:ext cx="532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Rectangle 21"/>
            <p:cNvSpPr>
              <a:spLocks noChangeArrowheads="1"/>
            </p:cNvSpPr>
            <p:nvPr/>
          </p:nvSpPr>
          <p:spPr bwMode="auto">
            <a:xfrm>
              <a:off x="1883" y="2242"/>
              <a:ext cx="20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(R)q L</a:t>
              </a:r>
              <a:r>
                <a:rPr lang="en-US">
                  <a:solidFill>
                    <a:srgbClr val="FF0000"/>
                  </a:solidFill>
                  <a:latin typeface="Arial Unicode MS" pitchFamily="34" charset="-128"/>
                </a:rPr>
                <a:t>/</a:t>
              </a:r>
              <a:r>
                <a:rPr lang="en-US">
                  <a:latin typeface="Arial Unicode MS" pitchFamily="34" charset="-128"/>
                </a:rPr>
                <a:t>Q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L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A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Q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E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A</a:t>
              </a:r>
              <a:r>
                <a:rPr lang="en-US">
                  <a:solidFill>
                    <a:srgbClr val="FF00FF"/>
                  </a:solidFill>
                  <a:latin typeface="Arial Unicode MS" pitchFamily="34" charset="-128"/>
                </a:rPr>
                <a:t>|</a:t>
              </a:r>
              <a:r>
                <a:rPr lang="en-US">
                  <a:latin typeface="Arial Unicode MS" pitchFamily="34" charset="-128"/>
                </a:rPr>
                <a:t>A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>
                  <a:latin typeface="Arial Unicode MS" pitchFamily="34" charset="-128"/>
                </a:rPr>
                <a:t>Q</a:t>
              </a:r>
              <a:r>
                <a:rPr lang="en-US">
                  <a:solidFill>
                    <a:srgbClr val="0000FF"/>
                  </a:solidFill>
                  <a:latin typeface="Arial Unicode MS" pitchFamily="34" charset="-128"/>
                </a:rPr>
                <a:t>\</a:t>
              </a:r>
              <a:r>
                <a:rPr lang="en-US">
                  <a:latin typeface="Arial Unicode MS" pitchFamily="34" charset="-128"/>
                </a:rPr>
                <a:t>K(R)</a:t>
              </a:r>
              <a:r>
                <a:rPr lang="en-US"/>
                <a:t> </a:t>
              </a:r>
            </a:p>
          </p:txBody>
        </p:sp>
        <p:sp>
          <p:nvSpPr>
            <p:cNvPr id="22547" name="Oval 25"/>
            <p:cNvSpPr>
              <a:spLocks noChangeArrowheads="1"/>
            </p:cNvSpPr>
            <p:nvPr/>
          </p:nvSpPr>
          <p:spPr bwMode="auto">
            <a:xfrm>
              <a:off x="4620" y="2094"/>
              <a:ext cx="306" cy="156"/>
            </a:xfrm>
            <a:prstGeom prst="ellips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sp>
          <p:nvSpPr>
            <p:cNvPr id="22548" name="Oval 26"/>
            <p:cNvSpPr>
              <a:spLocks noChangeArrowheads="1"/>
            </p:cNvSpPr>
            <p:nvPr/>
          </p:nvSpPr>
          <p:spPr bwMode="auto">
            <a:xfrm>
              <a:off x="4578" y="3870"/>
              <a:ext cx="306" cy="156"/>
            </a:xfrm>
            <a:prstGeom prst="ellips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sp>
          <p:nvSpPr>
            <p:cNvPr id="22549" name="Line 28"/>
            <p:cNvSpPr>
              <a:spLocks noChangeShapeType="1"/>
            </p:cNvSpPr>
            <p:nvPr/>
          </p:nvSpPr>
          <p:spPr bwMode="auto">
            <a:xfrm flipH="1">
              <a:off x="4860" y="3054"/>
              <a:ext cx="426" cy="780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9"/>
            <p:cNvSpPr>
              <a:spLocks noChangeShapeType="1"/>
            </p:cNvSpPr>
            <p:nvPr/>
          </p:nvSpPr>
          <p:spPr bwMode="auto">
            <a:xfrm flipH="1" flipV="1">
              <a:off x="4860" y="2274"/>
              <a:ext cx="426" cy="780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Rectangle 24"/>
          <p:cNvSpPr>
            <a:spLocks noChangeArrowheads="1"/>
          </p:cNvSpPr>
          <p:nvPr/>
        </p:nvSpPr>
        <p:spPr bwMode="auto">
          <a:xfrm>
            <a:off x="2944814" y="654328"/>
            <a:ext cx="3265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 Unicode MS" pitchFamily="34" charset="-128"/>
              </a:rPr>
              <a:t>(R)Q 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L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Q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E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/</a:t>
            </a:r>
            <a:r>
              <a:rPr lang="en-US">
                <a:latin typeface="Arial Unicode MS" pitchFamily="34" charset="-128"/>
              </a:rPr>
              <a:t>A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</a:rPr>
              <a:t>|</a:t>
            </a:r>
            <a:r>
              <a:rPr lang="en-US">
                <a:latin typeface="Arial Unicode MS" pitchFamily="34" charset="-128"/>
              </a:rPr>
              <a:t>A Q</a:t>
            </a:r>
            <a:r>
              <a:rPr lang="en-US">
                <a:solidFill>
                  <a:srgbClr val="0000FF"/>
                </a:solidFill>
                <a:latin typeface="Arial Unicode MS" pitchFamily="34" charset="-128"/>
              </a:rPr>
              <a:t>\</a:t>
            </a:r>
            <a:r>
              <a:rPr lang="en-US">
                <a:latin typeface="Arial Unicode MS" pitchFamily="34" charset="-128"/>
              </a:rPr>
              <a:t>K(R)</a:t>
            </a:r>
            <a:r>
              <a:rPr lang="en-US"/>
              <a:t> 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498976" y="1260475"/>
            <a:ext cx="705642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CC00"/>
                </a:solidFill>
              </a:rPr>
              <a:t>P(m/z)-NH</a:t>
            </a:r>
            <a:r>
              <a:rPr lang="en-US" sz="800" baseline="-25000">
                <a:solidFill>
                  <a:srgbClr val="00CC00"/>
                </a:solidFill>
              </a:rPr>
              <a:t>3</a:t>
            </a:r>
            <a:endParaRPr lang="en-US" sz="800">
              <a:solidFill>
                <a:srgbClr val="00CC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152401"/>
            <a:ext cx="8896350" cy="5654673"/>
            <a:chOff x="152400" y="152401"/>
            <a:chExt cx="8896350" cy="5654674"/>
          </a:xfrm>
        </p:grpSpPr>
        <p:grpSp>
          <p:nvGrpSpPr>
            <p:cNvPr id="4" name="Group 3"/>
            <p:cNvGrpSpPr/>
            <p:nvPr/>
          </p:nvGrpSpPr>
          <p:grpSpPr>
            <a:xfrm>
              <a:off x="242173" y="3536435"/>
              <a:ext cx="8014416" cy="2270640"/>
              <a:chOff x="242173" y="3536435"/>
              <a:chExt cx="8014416" cy="2270640"/>
            </a:xfrm>
          </p:grpSpPr>
          <p:grpSp>
            <p:nvGrpSpPr>
              <p:cNvPr id="22538" name="Group 38"/>
              <p:cNvGrpSpPr>
                <a:grpSpLocks/>
              </p:cNvGrpSpPr>
              <p:nvPr/>
            </p:nvGrpSpPr>
            <p:grpSpPr bwMode="auto">
              <a:xfrm>
                <a:off x="1074738" y="4286250"/>
                <a:ext cx="7181851" cy="1520825"/>
                <a:chOff x="677" y="2742"/>
                <a:chExt cx="4524" cy="958"/>
              </a:xfrm>
            </p:grpSpPr>
            <p:sp>
              <p:nvSpPr>
                <p:cNvPr id="2253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648" y="2933"/>
                  <a:ext cx="55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339933"/>
                      </a:solidFill>
                    </a:rPr>
                    <a:t>-17 Da</a:t>
                  </a:r>
                </a:p>
              </p:txBody>
            </p:sp>
            <p:grpSp>
              <p:nvGrpSpPr>
                <p:cNvPr id="22540" name="Group 36"/>
                <p:cNvGrpSpPr>
                  <a:grpSpLocks/>
                </p:cNvGrpSpPr>
                <p:nvPr/>
              </p:nvGrpSpPr>
              <p:grpSpPr bwMode="auto">
                <a:xfrm>
                  <a:off x="677" y="2742"/>
                  <a:ext cx="564" cy="958"/>
                  <a:chOff x="677" y="2742"/>
                  <a:chExt cx="564" cy="958"/>
                </a:xfrm>
              </p:grpSpPr>
              <p:grpSp>
                <p:nvGrpSpPr>
                  <p:cNvPr id="2254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677" y="2742"/>
                    <a:ext cx="564" cy="732"/>
                    <a:chOff x="5148" y="30"/>
                    <a:chExt cx="564" cy="732"/>
                  </a:xfrm>
                </p:grpSpPr>
                <p:pic>
                  <p:nvPicPr>
                    <p:cNvPr id="22543" name="Picture 31" descr="gl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48" y="30"/>
                      <a:ext cx="564" cy="73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2544" name="Arc 32"/>
                    <p:cNvSpPr>
                      <a:spLocks/>
                    </p:cNvSpPr>
                    <p:nvPr/>
                  </p:nvSpPr>
                  <p:spPr bwMode="auto">
                    <a:xfrm rot="3294308" flipH="1" flipV="1">
                      <a:off x="5215" y="200"/>
                      <a:ext cx="198" cy="263"/>
                    </a:xfrm>
                    <a:custGeom>
                      <a:avLst/>
                      <a:gdLst>
                        <a:gd name="T0" fmla="*/ 0 w 21600"/>
                        <a:gd name="T1" fmla="*/ 0 h 24528"/>
                        <a:gd name="T2" fmla="*/ 0 w 21600"/>
                        <a:gd name="T3" fmla="*/ 0 h 24528"/>
                        <a:gd name="T4" fmla="*/ 0 w 21600"/>
                        <a:gd name="T5" fmla="*/ 0 h 24528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4528"/>
                        <a:gd name="T11" fmla="*/ 21600 w 21600"/>
                        <a:gd name="T12" fmla="*/ 24528 h 2452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4528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579"/>
                            <a:pt x="21533" y="23557"/>
                            <a:pt x="21400" y="24527"/>
                          </a:cubicBezTo>
                        </a:path>
                        <a:path w="21600" h="24528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579"/>
                            <a:pt x="21533" y="23557"/>
                            <a:pt x="21400" y="24527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339933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42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" y="3467"/>
                    <a:ext cx="512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>
                        <a:solidFill>
                          <a:srgbClr val="339933"/>
                        </a:solidFill>
                      </a:rPr>
                      <a:t>Q to q</a:t>
                    </a:r>
                  </a:p>
                </p:txBody>
              </p:sp>
            </p:grpSp>
          </p:grpSp>
          <p:sp>
            <p:nvSpPr>
              <p:cNvPr id="23" name="TextBox 22"/>
              <p:cNvSpPr txBox="1"/>
              <p:nvPr/>
            </p:nvSpPr>
            <p:spPr>
              <a:xfrm>
                <a:off x="242173" y="3536435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99"/>
                    </a:solidFill>
                  </a:rPr>
                  <a:t>N-term Q</a:t>
                </a:r>
                <a:endParaRPr lang="en-US" dirty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7" name="Title 4"/>
            <p:cNvSpPr txBox="1">
              <a:spLocks/>
            </p:cNvSpPr>
            <p:nvPr/>
          </p:nvSpPr>
          <p:spPr>
            <a:xfrm>
              <a:off x="152400" y="152401"/>
              <a:ext cx="8896350" cy="4572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6699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mtClean="0">
                  <a:latin typeface="Calibri" pitchFamily="34" charset="0"/>
                </a:rPr>
                <a:t>Stinkers (b-NH</a:t>
              </a:r>
              <a:r>
                <a:rPr lang="en-US" altLang="en-US" baseline="-25000" smtClean="0">
                  <a:latin typeface="Calibri" pitchFamily="34" charset="0"/>
                </a:rPr>
                <a:t>3</a:t>
              </a:r>
              <a:r>
                <a:rPr lang="en-US" altLang="en-US" smtClean="0">
                  <a:latin typeface="Calibri" pitchFamily="34" charset="0"/>
                </a:rPr>
                <a:t>) &amp; Pyroglutamic Acid</a:t>
              </a: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A782F3-B238-468B-BCED-231756ED1B1D}" type="slidenum">
              <a:rPr lang="en-US" smtClean="0">
                <a:solidFill>
                  <a:srgbClr val="F8F8F8"/>
                </a:solidFill>
              </a:rPr>
              <a:pPr/>
              <a:t>29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03251" y="3626127"/>
            <a:ext cx="2514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G S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E S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G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I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F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T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>
                <a:solidFill>
                  <a:srgbClr val="0099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T K </a:t>
            </a:r>
          </a:p>
        </p:txBody>
      </p:sp>
      <p:sp>
        <p:nvSpPr>
          <p:cNvPr id="472070" name="Rectangle 6"/>
          <p:cNvSpPr>
            <a:spLocks noChangeArrowheads="1"/>
          </p:cNvSpPr>
          <p:nvPr/>
        </p:nvSpPr>
        <p:spPr bwMode="auto">
          <a:xfrm>
            <a:off x="257175" y="212726"/>
            <a:ext cx="8737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400" b="1">
                <a:solidFill>
                  <a:srgbClr val="006699"/>
                </a:solidFill>
              </a:rPr>
              <a:t>Deamidation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50877" y="855663"/>
            <a:ext cx="8448675" cy="2827338"/>
            <a:chOff x="410" y="539"/>
            <a:chExt cx="5322" cy="1781"/>
          </a:xfrm>
        </p:grpSpPr>
        <p:pic>
          <p:nvPicPr>
            <p:cNvPr id="2356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75" t="12085" r="10277" b="9970"/>
            <a:stretch>
              <a:fillRect/>
            </a:stretch>
          </p:blipFill>
          <p:spPr bwMode="auto">
            <a:xfrm>
              <a:off x="410" y="539"/>
              <a:ext cx="5322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Rectangle 12"/>
            <p:cNvSpPr>
              <a:spLocks noChangeArrowheads="1"/>
            </p:cNvSpPr>
            <p:nvPr/>
          </p:nvSpPr>
          <p:spPr bwMode="auto">
            <a:xfrm>
              <a:off x="4147" y="2087"/>
              <a:ext cx="15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G S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E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S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I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F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T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>
                  <a:solidFill>
                    <a:srgbClr val="009900"/>
                  </a:solidFill>
                </a:rPr>
                <a:t>D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T K </a:t>
              </a:r>
            </a:p>
          </p:txBody>
        </p:sp>
      </p:grpSp>
      <p:pic>
        <p:nvPicPr>
          <p:cNvPr id="2355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" t="12387" r="10178" b="10272"/>
          <a:stretch>
            <a:fillRect/>
          </a:stretch>
        </p:blipFill>
        <p:spPr bwMode="auto">
          <a:xfrm>
            <a:off x="650875" y="3941763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29"/>
          <p:cNvSpPr txBox="1">
            <a:spLocks noChangeArrowheads="1"/>
          </p:cNvSpPr>
          <p:nvPr/>
        </p:nvSpPr>
        <p:spPr bwMode="auto">
          <a:xfrm>
            <a:off x="41276" y="4792664"/>
            <a:ext cx="619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6.62</a:t>
            </a:r>
          </a:p>
          <a:p>
            <a:pPr eaLnBrk="1" hangingPunct="1"/>
            <a:r>
              <a:rPr lang="en-US" sz="1200" b="1"/>
              <a:t>43.4%</a:t>
            </a:r>
          </a:p>
        </p:txBody>
      </p:sp>
      <p:sp>
        <p:nvSpPr>
          <p:cNvPr id="23561" name="Rectangle 30"/>
          <p:cNvSpPr>
            <a:spLocks noChangeArrowheads="1"/>
          </p:cNvSpPr>
          <p:nvPr/>
        </p:nvSpPr>
        <p:spPr bwMode="auto">
          <a:xfrm>
            <a:off x="41275" y="5349232"/>
            <a:ext cx="71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 b="1"/>
              <a:t>+0.986 </a:t>
            </a:r>
          </a:p>
          <a:p>
            <a:pPr algn="ctr"/>
            <a:r>
              <a:rPr lang="en-US" sz="1200" b="1"/>
              <a:t>Da 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1752" y="412752"/>
            <a:ext cx="9001125" cy="2900363"/>
            <a:chOff x="20" y="260"/>
            <a:chExt cx="5670" cy="1827"/>
          </a:xfrm>
        </p:grpSpPr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380" y="260"/>
              <a:ext cx="15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G S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E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S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I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F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T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>
                  <a:solidFill>
                    <a:srgbClr val="009900"/>
                  </a:solidFill>
                </a:rPr>
                <a:t>n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T K </a:t>
              </a:r>
            </a:p>
          </p:txBody>
        </p:sp>
        <p:pic>
          <p:nvPicPr>
            <p:cNvPr id="23564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76" t="12387" r="10178" b="9970"/>
            <a:stretch>
              <a:fillRect/>
            </a:stretch>
          </p:blipFill>
          <p:spPr bwMode="auto">
            <a:xfrm>
              <a:off x="356" y="545"/>
              <a:ext cx="5334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 Box 46"/>
            <p:cNvSpPr txBox="1">
              <a:spLocks noChangeArrowheads="1"/>
            </p:cNvSpPr>
            <p:nvPr/>
          </p:nvSpPr>
          <p:spPr bwMode="auto">
            <a:xfrm>
              <a:off x="20" y="1143"/>
              <a:ext cx="3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/>
                <a:t>18.35</a:t>
              </a:r>
            </a:p>
            <a:p>
              <a:pPr eaLnBrk="1" hangingPunct="1"/>
              <a:r>
                <a:rPr lang="en-US" sz="1200" b="1"/>
                <a:t>96.9%</a:t>
              </a:r>
            </a:p>
          </p:txBody>
        </p:sp>
        <p:sp>
          <p:nvSpPr>
            <p:cNvPr id="23566" name="Rectangle 47"/>
            <p:cNvSpPr>
              <a:spLocks noChangeArrowheads="1"/>
            </p:cNvSpPr>
            <p:nvPr/>
          </p:nvSpPr>
          <p:spPr bwMode="auto">
            <a:xfrm>
              <a:off x="20" y="1506"/>
              <a:ext cx="4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200" b="1"/>
                <a:t>+0.007</a:t>
              </a:r>
            </a:p>
            <a:p>
              <a:r>
                <a:rPr lang="en-US" sz="1200" b="1"/>
                <a:t>Da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AA Structures &amp; </a:t>
            </a:r>
            <a:r>
              <a:rPr lang="en-US" altLang="en-US" dirty="0" smtClean="0"/>
              <a:t>Masses</a:t>
            </a:r>
            <a:endParaRPr lang="en-US" dirty="0"/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9E78B7-7320-4992-BDB0-9845A18B78A4}" type="slidenum">
              <a:rPr lang="en-US" smtClean="0">
                <a:solidFill>
                  <a:srgbClr val="F8F8F8"/>
                </a:solidFill>
              </a:rPr>
              <a:pPr/>
              <a:t>3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38113" y="0"/>
            <a:ext cx="8737600" cy="4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 sz="2400" dirty="0">
              <a:solidFill>
                <a:srgbClr val="006699"/>
              </a:solidFill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006725" y="6208713"/>
            <a:ext cx="22878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http://ionsource.com/Card/clipart/aaclipart.htm</a:t>
            </a:r>
          </a:p>
        </p:txBody>
      </p:sp>
      <p:grpSp>
        <p:nvGrpSpPr>
          <p:cNvPr id="5126" name="Group 4"/>
          <p:cNvGrpSpPr>
            <a:grpSpLocks/>
          </p:cNvGrpSpPr>
          <p:nvPr/>
        </p:nvGrpSpPr>
        <p:grpSpPr bwMode="auto">
          <a:xfrm>
            <a:off x="60325" y="5243515"/>
            <a:ext cx="3181350" cy="987425"/>
            <a:chOff x="194" y="3135"/>
            <a:chExt cx="2004" cy="622"/>
          </a:xfrm>
        </p:grpSpPr>
        <p:pic>
          <p:nvPicPr>
            <p:cNvPr id="5165" name="Picture 5" descr="al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3225"/>
              <a:ext cx="47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6" name="Picture 6" descr="g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321"/>
              <a:ext cx="4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7" name="Picture 7" descr="v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3135"/>
              <a:ext cx="47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8" name="Rectangle 8"/>
            <p:cNvSpPr>
              <a:spLocks noChangeArrowheads="1"/>
            </p:cNvSpPr>
            <p:nvPr/>
          </p:nvSpPr>
          <p:spPr bwMode="auto">
            <a:xfrm>
              <a:off x="194" y="3427"/>
              <a:ext cx="18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 G	          A	                V</a:t>
              </a:r>
            </a:p>
            <a:p>
              <a:r>
                <a:rPr lang="en-US" sz="1400"/>
                <a:t>57                        71                    99</a:t>
              </a:r>
            </a:p>
          </p:txBody>
        </p:sp>
      </p:grpSp>
      <p:grpSp>
        <p:nvGrpSpPr>
          <p:cNvPr id="5127" name="Group 9"/>
          <p:cNvGrpSpPr>
            <a:grpSpLocks/>
          </p:cNvGrpSpPr>
          <p:nvPr/>
        </p:nvGrpSpPr>
        <p:grpSpPr bwMode="auto">
          <a:xfrm>
            <a:off x="3963990" y="2327277"/>
            <a:ext cx="2617787" cy="1012825"/>
            <a:chOff x="2497" y="1466"/>
            <a:chExt cx="1649" cy="638"/>
          </a:xfrm>
        </p:grpSpPr>
        <p:pic>
          <p:nvPicPr>
            <p:cNvPr id="5161" name="Picture 10" descr="s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" y="1858"/>
              <a:ext cx="48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Picture 11" descr="th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1780"/>
              <a:ext cx="47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12" descr="ty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" y="1858"/>
              <a:ext cx="67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4" name="Rectangle 13"/>
            <p:cNvSpPr>
              <a:spLocks noChangeArrowheads="1"/>
            </p:cNvSpPr>
            <p:nvPr/>
          </p:nvSpPr>
          <p:spPr bwMode="auto">
            <a:xfrm>
              <a:off x="2628" y="1466"/>
              <a:ext cx="14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9900"/>
                  </a:solidFill>
                </a:rPr>
                <a:t> S              T             Y</a:t>
              </a:r>
            </a:p>
            <a:p>
              <a:r>
                <a:rPr lang="en-US" sz="1400">
                  <a:solidFill>
                    <a:srgbClr val="009900"/>
                  </a:solidFill>
                </a:rPr>
                <a:t>87           101         163 </a:t>
              </a:r>
            </a:p>
          </p:txBody>
        </p:sp>
      </p:grpSp>
      <p:grpSp>
        <p:nvGrpSpPr>
          <p:cNvPr id="5128" name="Group 14"/>
          <p:cNvGrpSpPr>
            <a:grpSpLocks/>
          </p:cNvGrpSpPr>
          <p:nvPr/>
        </p:nvGrpSpPr>
        <p:grpSpPr bwMode="auto">
          <a:xfrm>
            <a:off x="4527552" y="5213350"/>
            <a:ext cx="2054225" cy="1017589"/>
            <a:chOff x="3754" y="3048"/>
            <a:chExt cx="1294" cy="641"/>
          </a:xfrm>
        </p:grpSpPr>
        <p:pic>
          <p:nvPicPr>
            <p:cNvPr id="5158" name="Picture 15" descr="ph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3168"/>
              <a:ext cx="4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9" name="Picture 16" descr="tr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" y="3048"/>
              <a:ext cx="4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0" name="Rectangle 17"/>
            <p:cNvSpPr>
              <a:spLocks noChangeArrowheads="1"/>
            </p:cNvSpPr>
            <p:nvPr/>
          </p:nvSpPr>
          <p:spPr bwMode="auto">
            <a:xfrm>
              <a:off x="3812" y="3359"/>
              <a:ext cx="12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  F 	       W </a:t>
              </a:r>
            </a:p>
            <a:p>
              <a:r>
                <a:rPr lang="en-US" sz="1400"/>
                <a:t>147                  186</a:t>
              </a:r>
            </a:p>
          </p:txBody>
        </p:sp>
      </p:grpSp>
      <p:grpSp>
        <p:nvGrpSpPr>
          <p:cNvPr id="5129" name="Group 18"/>
          <p:cNvGrpSpPr>
            <a:grpSpLocks/>
          </p:cNvGrpSpPr>
          <p:nvPr/>
        </p:nvGrpSpPr>
        <p:grpSpPr bwMode="auto">
          <a:xfrm>
            <a:off x="3286127" y="3522663"/>
            <a:ext cx="828675" cy="958850"/>
            <a:chOff x="2546" y="1697"/>
            <a:chExt cx="522" cy="604"/>
          </a:xfrm>
        </p:grpSpPr>
        <p:pic>
          <p:nvPicPr>
            <p:cNvPr id="5156" name="Picture 19" descr="pr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697"/>
              <a:ext cx="52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7" name="Rectangle 20"/>
            <p:cNvSpPr>
              <a:spLocks noChangeArrowheads="1"/>
            </p:cNvSpPr>
            <p:nvPr/>
          </p:nvSpPr>
          <p:spPr bwMode="auto">
            <a:xfrm>
              <a:off x="2679" y="1971"/>
              <a:ext cx="2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0099"/>
                  </a:solidFill>
                </a:rPr>
                <a:t> P</a:t>
              </a:r>
            </a:p>
            <a:p>
              <a:r>
                <a:rPr lang="en-US" sz="1400">
                  <a:solidFill>
                    <a:srgbClr val="CC0099"/>
                  </a:solidFill>
                </a:rPr>
                <a:t>97</a:t>
              </a:r>
            </a:p>
          </p:txBody>
        </p:sp>
      </p:grpSp>
      <p:grpSp>
        <p:nvGrpSpPr>
          <p:cNvPr id="5130" name="Group 21"/>
          <p:cNvGrpSpPr>
            <a:grpSpLocks/>
          </p:cNvGrpSpPr>
          <p:nvPr/>
        </p:nvGrpSpPr>
        <p:grpSpPr bwMode="auto">
          <a:xfrm>
            <a:off x="4524377" y="4432301"/>
            <a:ext cx="2074863" cy="792163"/>
            <a:chOff x="2755" y="2459"/>
            <a:chExt cx="1307" cy="499"/>
          </a:xfrm>
        </p:grpSpPr>
        <p:pic>
          <p:nvPicPr>
            <p:cNvPr id="5153" name="Picture 22" descr="cy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" y="2724"/>
              <a:ext cx="47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23" descr="me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" y="2724"/>
              <a:ext cx="6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Rectangle 24"/>
            <p:cNvSpPr>
              <a:spLocks noChangeArrowheads="1"/>
            </p:cNvSpPr>
            <p:nvPr/>
          </p:nvSpPr>
          <p:spPr bwMode="auto">
            <a:xfrm>
              <a:off x="2840" y="2459"/>
              <a:ext cx="12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 </a:t>
              </a:r>
              <a:r>
                <a:rPr lang="en-US" sz="1400">
                  <a:solidFill>
                    <a:srgbClr val="FF9900"/>
                  </a:solidFill>
                </a:rPr>
                <a:t>M	      C</a:t>
              </a:r>
            </a:p>
            <a:p>
              <a:r>
                <a:rPr lang="en-US" sz="1400">
                  <a:solidFill>
                    <a:srgbClr val="FF9900"/>
                  </a:solidFill>
                </a:rPr>
                <a:t>131       103 (+57 IAA)</a:t>
              </a:r>
            </a:p>
          </p:txBody>
        </p:sp>
      </p:grpSp>
      <p:grpSp>
        <p:nvGrpSpPr>
          <p:cNvPr id="5131" name="Group 25"/>
          <p:cNvGrpSpPr>
            <a:grpSpLocks/>
          </p:cNvGrpSpPr>
          <p:nvPr/>
        </p:nvGrpSpPr>
        <p:grpSpPr bwMode="auto">
          <a:xfrm>
            <a:off x="685800" y="4265613"/>
            <a:ext cx="2146300" cy="958851"/>
            <a:chOff x="213" y="2388"/>
            <a:chExt cx="1352" cy="604"/>
          </a:xfrm>
        </p:grpSpPr>
        <p:pic>
          <p:nvPicPr>
            <p:cNvPr id="5150" name="Picture 26" descr="il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" y="2656"/>
              <a:ext cx="5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Picture 27" descr="leu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2662"/>
              <a:ext cx="60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Rectangle 28"/>
            <p:cNvSpPr>
              <a:spLocks noChangeArrowheads="1"/>
            </p:cNvSpPr>
            <p:nvPr/>
          </p:nvSpPr>
          <p:spPr bwMode="auto">
            <a:xfrm>
              <a:off x="310" y="2388"/>
              <a:ext cx="10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  L                        I</a:t>
              </a:r>
            </a:p>
            <a:p>
              <a:r>
                <a:rPr lang="en-US" sz="1400"/>
                <a:t>113                   113</a:t>
              </a:r>
            </a:p>
          </p:txBody>
        </p:sp>
      </p:grpSp>
      <p:grpSp>
        <p:nvGrpSpPr>
          <p:cNvPr id="5132" name="Group 29"/>
          <p:cNvGrpSpPr>
            <a:grpSpLocks/>
          </p:cNvGrpSpPr>
          <p:nvPr/>
        </p:nvGrpSpPr>
        <p:grpSpPr bwMode="auto">
          <a:xfrm>
            <a:off x="4371975" y="647700"/>
            <a:ext cx="2209800" cy="1293813"/>
            <a:chOff x="2761" y="468"/>
            <a:chExt cx="1392" cy="815"/>
          </a:xfrm>
        </p:grpSpPr>
        <p:pic>
          <p:nvPicPr>
            <p:cNvPr id="5145" name="Picture 30" descr="as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953"/>
              <a:ext cx="57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31" descr="glu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947"/>
              <a:ext cx="6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7" name="Rectangle 32"/>
            <p:cNvSpPr>
              <a:spLocks noChangeArrowheads="1"/>
            </p:cNvSpPr>
            <p:nvPr/>
          </p:nvSpPr>
          <p:spPr bwMode="auto">
            <a:xfrm>
              <a:off x="2938" y="689"/>
              <a:ext cx="10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  </a:t>
              </a:r>
              <a:r>
                <a:rPr lang="en-US" sz="1400">
                  <a:solidFill>
                    <a:srgbClr val="0033CC"/>
                  </a:solidFill>
                </a:rPr>
                <a:t>D	      E</a:t>
              </a:r>
            </a:p>
            <a:p>
              <a:r>
                <a:rPr lang="en-US" sz="1400">
                  <a:solidFill>
                    <a:srgbClr val="0033CC"/>
                  </a:solidFill>
                </a:rPr>
                <a:t>115                 129</a:t>
              </a:r>
            </a:p>
          </p:txBody>
        </p:sp>
        <p:sp>
          <p:nvSpPr>
            <p:cNvPr id="5148" name="Text Box 33"/>
            <p:cNvSpPr txBox="1">
              <a:spLocks noChangeArrowheads="1"/>
            </p:cNvSpPr>
            <p:nvPr/>
          </p:nvSpPr>
          <p:spPr bwMode="auto">
            <a:xfrm>
              <a:off x="2761" y="596"/>
              <a:ext cx="12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i="1"/>
                <a:t>pK:   4.0                     4.5</a:t>
              </a:r>
            </a:p>
          </p:txBody>
        </p:sp>
        <p:sp>
          <p:nvSpPr>
            <p:cNvPr id="5149" name="Text Box 34"/>
            <p:cNvSpPr txBox="1">
              <a:spLocks noChangeArrowheads="1"/>
            </p:cNvSpPr>
            <p:nvPr/>
          </p:nvSpPr>
          <p:spPr bwMode="auto">
            <a:xfrm>
              <a:off x="3017" y="468"/>
              <a:ext cx="8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pK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  C-term 3.5</a:t>
              </a:r>
            </a:p>
          </p:txBody>
        </p:sp>
      </p:grpSp>
      <p:sp>
        <p:nvSpPr>
          <p:cNvPr id="5133" name="Rectangle 35"/>
          <p:cNvSpPr>
            <a:spLocks noChangeArrowheads="1"/>
          </p:cNvSpPr>
          <p:nvPr/>
        </p:nvSpPr>
        <p:spPr bwMode="auto">
          <a:xfrm>
            <a:off x="452440" y="987425"/>
            <a:ext cx="347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  K 	       H                R</a:t>
            </a:r>
          </a:p>
          <a:p>
            <a:r>
              <a:rPr lang="en-US" sz="1400">
                <a:solidFill>
                  <a:srgbClr val="FF0000"/>
                </a:solidFill>
              </a:rPr>
              <a:t>128                  137            156</a:t>
            </a:r>
          </a:p>
        </p:txBody>
      </p:sp>
      <p:grpSp>
        <p:nvGrpSpPr>
          <p:cNvPr id="5134" name="Group 36"/>
          <p:cNvGrpSpPr>
            <a:grpSpLocks/>
          </p:cNvGrpSpPr>
          <p:nvPr/>
        </p:nvGrpSpPr>
        <p:grpSpPr bwMode="auto">
          <a:xfrm>
            <a:off x="53977" y="647700"/>
            <a:ext cx="3584575" cy="2460625"/>
            <a:chOff x="34" y="408"/>
            <a:chExt cx="2258" cy="1550"/>
          </a:xfrm>
        </p:grpSpPr>
        <p:grpSp>
          <p:nvGrpSpPr>
            <p:cNvPr id="5136" name="Group 37"/>
            <p:cNvGrpSpPr>
              <a:grpSpLocks/>
            </p:cNvGrpSpPr>
            <p:nvPr/>
          </p:nvGrpSpPr>
          <p:grpSpPr bwMode="auto">
            <a:xfrm>
              <a:off x="380" y="1314"/>
              <a:ext cx="1517" cy="644"/>
              <a:chOff x="500" y="1324"/>
              <a:chExt cx="1517" cy="644"/>
            </a:xfrm>
          </p:grpSpPr>
          <p:pic>
            <p:nvPicPr>
              <p:cNvPr id="5142" name="Picture 38" descr="asn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" y="1324"/>
                <a:ext cx="58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3" name="Picture 39" descr="gl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9" y="1324"/>
                <a:ext cx="7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4" name="Rectangle 40"/>
              <p:cNvSpPr>
                <a:spLocks noChangeArrowheads="1"/>
              </p:cNvSpPr>
              <p:nvPr/>
            </p:nvSpPr>
            <p:spPr bwMode="auto">
              <a:xfrm>
                <a:off x="613" y="1638"/>
                <a:ext cx="128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N	        Q</a:t>
                </a:r>
              </a:p>
              <a:p>
                <a:r>
                  <a:rPr lang="en-US" sz="1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114                   128 	</a:t>
                </a:r>
              </a:p>
            </p:txBody>
          </p:sp>
        </p:grpSp>
        <p:pic>
          <p:nvPicPr>
            <p:cNvPr id="5137" name="Picture 41" descr="his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885"/>
              <a:ext cx="52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42" descr="ly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1047"/>
              <a:ext cx="84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43" descr="ar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" y="969"/>
              <a:ext cx="84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" name="Text Box 44"/>
            <p:cNvSpPr txBox="1">
              <a:spLocks noChangeArrowheads="1"/>
            </p:cNvSpPr>
            <p:nvPr/>
          </p:nvSpPr>
          <p:spPr bwMode="auto">
            <a:xfrm>
              <a:off x="113" y="530"/>
              <a:ext cx="2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i="1"/>
                <a:t>pK:   10                         6                  12           </a:t>
              </a:r>
            </a:p>
          </p:txBody>
        </p:sp>
        <p:sp>
          <p:nvSpPr>
            <p:cNvPr id="5141" name="Text Box 45"/>
            <p:cNvSpPr txBox="1">
              <a:spLocks noChangeArrowheads="1"/>
            </p:cNvSpPr>
            <p:nvPr/>
          </p:nvSpPr>
          <p:spPr bwMode="auto">
            <a:xfrm>
              <a:off x="810" y="408"/>
              <a:ext cx="8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pK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  N-term 7.5</a:t>
              </a:r>
            </a:p>
          </p:txBody>
        </p:sp>
      </p:grpSp>
      <p:sp>
        <p:nvSpPr>
          <p:cNvPr id="5135" name="Text Box 46"/>
          <p:cNvSpPr txBox="1">
            <a:spLocks noChangeArrowheads="1"/>
          </p:cNvSpPr>
          <p:nvPr/>
        </p:nvSpPr>
        <p:spPr bwMode="auto">
          <a:xfrm>
            <a:off x="7032627" y="1795463"/>
            <a:ext cx="200958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71600" algn="l"/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Name	AA       Mass</a:t>
            </a:r>
          </a:p>
          <a:p>
            <a:pPr eaLnBrk="1" hangingPunct="1"/>
            <a:r>
              <a:rPr lang="en-US" sz="1200" b="1"/>
              <a:t>Gly	G		57</a:t>
            </a:r>
          </a:p>
          <a:p>
            <a:pPr eaLnBrk="1" hangingPunct="1"/>
            <a:r>
              <a:rPr lang="en-US" sz="1200" b="1"/>
              <a:t>Ala	A		71</a:t>
            </a:r>
          </a:p>
          <a:p>
            <a:pPr eaLnBrk="1" hangingPunct="1"/>
            <a:r>
              <a:rPr lang="en-US" sz="1200" b="1"/>
              <a:t>Ser	S		87</a:t>
            </a:r>
          </a:p>
          <a:p>
            <a:pPr eaLnBrk="1" hangingPunct="1"/>
            <a:r>
              <a:rPr lang="en-US" sz="1200" b="1"/>
              <a:t>Val	V		99</a:t>
            </a:r>
          </a:p>
          <a:p>
            <a:pPr eaLnBrk="1" hangingPunct="1"/>
            <a:r>
              <a:rPr lang="en-US" sz="1200" b="1"/>
              <a:t>Thr	T	101</a:t>
            </a:r>
          </a:p>
          <a:p>
            <a:pPr eaLnBrk="1" hangingPunct="1"/>
            <a:r>
              <a:rPr lang="en-US" sz="1200" b="1"/>
              <a:t>Leu/Ile	L/I	113</a:t>
            </a:r>
          </a:p>
          <a:p>
            <a:pPr eaLnBrk="1" hangingPunct="1"/>
            <a:r>
              <a:rPr lang="en-US" sz="1200" b="1"/>
              <a:t>Asn	N	114</a:t>
            </a:r>
          </a:p>
          <a:p>
            <a:pPr eaLnBrk="1" hangingPunct="1"/>
            <a:r>
              <a:rPr lang="en-US" sz="1200" b="1"/>
              <a:t>Asp	D	115</a:t>
            </a:r>
          </a:p>
          <a:p>
            <a:pPr eaLnBrk="1" hangingPunct="1"/>
            <a:r>
              <a:rPr lang="en-US" sz="1200" b="1"/>
              <a:t>Lys/Gln	K/Q	128</a:t>
            </a:r>
          </a:p>
          <a:p>
            <a:pPr eaLnBrk="1" hangingPunct="1"/>
            <a:r>
              <a:rPr lang="en-US" sz="1200" b="1"/>
              <a:t>Glu	E	129</a:t>
            </a:r>
          </a:p>
          <a:p>
            <a:pPr eaLnBrk="1" hangingPunct="1"/>
            <a:r>
              <a:rPr lang="en-US" sz="1200" b="1"/>
              <a:t>Met	M	131</a:t>
            </a:r>
          </a:p>
          <a:p>
            <a:pPr eaLnBrk="1" hangingPunct="1"/>
            <a:r>
              <a:rPr lang="en-US" sz="1200" b="1"/>
              <a:t>His	H	137</a:t>
            </a:r>
          </a:p>
          <a:p>
            <a:pPr eaLnBrk="1" hangingPunct="1"/>
            <a:r>
              <a:rPr lang="en-US" sz="1200" b="1"/>
              <a:t>Phe/Met-ox	F/m	147</a:t>
            </a:r>
          </a:p>
          <a:p>
            <a:pPr eaLnBrk="1" hangingPunct="1"/>
            <a:r>
              <a:rPr lang="en-US" sz="1200" b="1"/>
              <a:t>Arg	R	156</a:t>
            </a:r>
          </a:p>
          <a:p>
            <a:pPr eaLnBrk="1" hangingPunct="1"/>
            <a:r>
              <a:rPr lang="en-US" sz="1200" b="1"/>
              <a:t>Cys-IAA	C	160</a:t>
            </a:r>
          </a:p>
          <a:p>
            <a:pPr eaLnBrk="1" hangingPunct="1"/>
            <a:r>
              <a:rPr lang="en-US" sz="1200" b="1"/>
              <a:t>Tyr	Y	163</a:t>
            </a:r>
          </a:p>
          <a:p>
            <a:pPr eaLnBrk="1" hangingPunct="1"/>
            <a:r>
              <a:rPr lang="en-US" sz="1200" b="1"/>
              <a:t>Trp	W	186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Deamidation</a:t>
            </a:r>
            <a:r>
              <a:rPr lang="en-US" dirty="0"/>
              <a:t> of </a:t>
            </a:r>
            <a:r>
              <a:rPr lang="en-US" dirty="0" err="1"/>
              <a:t>Asn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(+1Da)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73DEEA-08BC-4793-AAE9-2C14CC0FF4D1}" type="slidenum">
              <a:rPr lang="en-US" smtClean="0">
                <a:solidFill>
                  <a:srgbClr val="F8F8F8"/>
                </a:solidFill>
              </a:rPr>
              <a:pPr/>
              <a:t>30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1" t="18037" r="13676" b="33298"/>
          <a:stretch>
            <a:fillRect/>
          </a:stretch>
        </p:blipFill>
        <p:spPr bwMode="auto">
          <a:xfrm>
            <a:off x="430215" y="1181100"/>
            <a:ext cx="51530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71" t="76424" r="28578" b="4976"/>
          <a:stretch>
            <a:fillRect/>
          </a:stretch>
        </p:blipFill>
        <p:spPr bwMode="auto">
          <a:xfrm>
            <a:off x="5911852" y="2414590"/>
            <a:ext cx="30448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34139" y="6113464"/>
            <a:ext cx="1348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2"/>
                </a:solidFill>
              </a:rPr>
              <a:t>ionsource.com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8367713" y="3449639"/>
            <a:ext cx="450850" cy="6048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467475" y="4614863"/>
            <a:ext cx="2198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Asn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–NH + O</a:t>
            </a:r>
            <a:r>
              <a:rPr lang="en-US" dirty="0"/>
              <a:t> = Asp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232026-3EAC-44D8-9ADA-8F5B1E6D4807}" type="slidenum">
              <a:rPr lang="en-US" smtClean="0">
                <a:solidFill>
                  <a:srgbClr val="F8F8F8"/>
                </a:solidFill>
              </a:rPr>
              <a:pPr/>
              <a:t>31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7" t="19919" r="11417" b="31346"/>
          <a:stretch>
            <a:fillRect/>
          </a:stretch>
        </p:blipFill>
        <p:spPr bwMode="auto">
          <a:xfrm>
            <a:off x="1833565" y="793750"/>
            <a:ext cx="5437187" cy="4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721101" y="5594351"/>
            <a:ext cx="1678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CNHO  +43Da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123825" y="71439"/>
            <a:ext cx="8858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6699"/>
                </a:solidFill>
              </a:rPr>
              <a:t>Carbamylation from Urea in Digest Buffer </a:t>
            </a:r>
            <a:r>
              <a:rPr lang="en-US" sz="2400" b="1">
                <a:solidFill>
                  <a:srgbClr val="FF0000"/>
                </a:solidFill>
              </a:rPr>
              <a:t>+43Da</a:t>
            </a:r>
          </a:p>
        </p:txBody>
      </p:sp>
    </p:spTree>
    <p:extLst>
      <p:ext uri="{BB962C8B-B14F-4D97-AF65-F5344CB8AC3E}">
        <p14:creationId xmlns:p14="http://schemas.microsoft.com/office/powerpoint/2010/main" xmlns="" val="270929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6400800" y="6527800"/>
            <a:ext cx="1676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ABE2D00-7B32-49AA-A29D-1697756842C2}" type="datetime9">
              <a:rPr lang="en-US" smtClean="0">
                <a:solidFill>
                  <a:srgbClr val="F8F8F8"/>
                </a:solidFill>
              </a:rPr>
              <a:pPr/>
              <a:t>7/18/2014 9:59:10 AM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0F574C-F61E-418E-8E74-4D36EE7CFFBD}" type="slidenum">
              <a:rPr lang="en-US" smtClean="0">
                <a:solidFill>
                  <a:srgbClr val="F8F8F8"/>
                </a:solidFill>
              </a:rPr>
              <a:pPr/>
              <a:t>32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" t="10989" r="10178" b="18407"/>
          <a:stretch>
            <a:fillRect/>
          </a:stretch>
        </p:blipFill>
        <p:spPr bwMode="auto">
          <a:xfrm>
            <a:off x="319090" y="3819526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" t="11264" r="10178" b="18132"/>
          <a:stretch>
            <a:fillRect/>
          </a:stretch>
        </p:blipFill>
        <p:spPr bwMode="auto">
          <a:xfrm>
            <a:off x="319090" y="1276351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8349039" y="4524376"/>
            <a:ext cx="710451" cy="52322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CC0000"/>
                </a:solidFill>
              </a:rPr>
              <a:t>+43</a:t>
            </a:r>
          </a:p>
          <a:p>
            <a:pPr algn="ctr" eaLnBrk="1" hangingPunct="1"/>
            <a:r>
              <a:rPr lang="en-US" sz="1400" b="1">
                <a:solidFill>
                  <a:srgbClr val="CC0000"/>
                </a:solidFill>
              </a:rPr>
              <a:t>b ions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23825" y="95251"/>
            <a:ext cx="8858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06699"/>
                </a:solidFill>
              </a:rPr>
              <a:t>Carbamylated N-term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311526" y="701952"/>
            <a:ext cx="2504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I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E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T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y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/>
              <a:t>G V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V</a:t>
            </a:r>
            <a:r>
              <a:rPr lang="en-US">
                <a:solidFill>
                  <a:srgbClr val="FF00FF"/>
                </a:solidFill>
              </a:rPr>
              <a:t>|</a:t>
            </a:r>
            <a:r>
              <a:rPr lang="en-US"/>
              <a:t>Y</a:t>
            </a:r>
            <a:r>
              <a:rPr lang="en-US">
                <a:solidFill>
                  <a:srgbClr val="0000FF"/>
                </a:solidFill>
              </a:rPr>
              <a:t>\</a:t>
            </a:r>
            <a:r>
              <a:rPr lang="en-US"/>
              <a:t>K 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3959227" y="4025902"/>
            <a:ext cx="9909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9900"/>
                </a:solidFill>
              </a:rPr>
              <a:t>P(m/z)-CNHO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3863975" y="4860926"/>
            <a:ext cx="12747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9900"/>
                </a:solidFill>
              </a:rPr>
              <a:t>P(m/z)-CNHO-H</a:t>
            </a:r>
            <a:r>
              <a:rPr lang="en-US" sz="1000" b="1" baseline="-25000">
                <a:solidFill>
                  <a:srgbClr val="009900"/>
                </a:solidFill>
              </a:rPr>
              <a:t>2</a:t>
            </a:r>
            <a:r>
              <a:rPr lang="en-US" sz="1000" b="1">
                <a:solidFill>
                  <a:srgbClr val="0099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2685614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Source of Incorrect MS/MS </a:t>
            </a:r>
            <a:r>
              <a:rPr lang="en-US" altLang="en-US" dirty="0" smtClean="0"/>
              <a:t>Interpretations</a:t>
            </a:r>
            <a:endParaRPr lang="en-US" dirty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C0DB1E-B7D1-4928-9BBC-0BE47F44F654}" type="slidenum">
              <a:rPr lang="en-US" smtClean="0">
                <a:solidFill>
                  <a:srgbClr val="F8F8F8"/>
                </a:solidFill>
              </a:rPr>
              <a:pPr/>
              <a:t>33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85229" y="791896"/>
            <a:ext cx="818102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1300" lvl="1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u="sng" dirty="0">
                <a:solidFill>
                  <a:srgbClr val="006699"/>
                </a:solidFill>
                <a:latin typeface="Calibri" pitchFamily="34" charset="0"/>
              </a:rPr>
              <a:t>Major</a:t>
            </a:r>
          </a:p>
          <a:p>
            <a:pPr marL="241300" lvl="2" indent="-234950" eaLnBrk="1" hangingPunct="1">
              <a:buFont typeface="Arial" pitchFamily="34" charset="0"/>
              <a:buChar char="•"/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Unanticipated </a:t>
            </a:r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Protein Chemistry</a:t>
            </a:r>
          </a:p>
          <a:p>
            <a:pPr marL="698500" lvl="3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sz="2000" b="1" dirty="0">
                <a:latin typeface="Calibri" pitchFamily="34" charset="0"/>
              </a:rPr>
              <a:t>Chemical modification, post-translational modification.</a:t>
            </a:r>
            <a:r>
              <a:rPr lang="en-US" sz="2000" b="1" dirty="0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  <a:p>
            <a:pPr marL="241300" lvl="2" indent="-234950" eaLnBrk="1" hangingPunct="1">
              <a:buFont typeface="Arial" pitchFamily="34" charset="0"/>
              <a:buChar char="•"/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Enzyme/Ion </a:t>
            </a:r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Source</a:t>
            </a:r>
          </a:p>
          <a:p>
            <a:pPr marL="698500" lvl="3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sz="2000" b="1" dirty="0">
                <a:latin typeface="Calibri" pitchFamily="34" charset="0"/>
              </a:rPr>
              <a:t>Non-specific cleavage. In-source fragmentation yields MS</a:t>
            </a:r>
            <a:r>
              <a:rPr lang="en-US" sz="2000" b="1" baseline="30000" dirty="0">
                <a:latin typeface="Calibri" pitchFamily="34" charset="0"/>
              </a:rPr>
              <a:t>3</a:t>
            </a:r>
            <a:r>
              <a:rPr lang="en-US" sz="2000" b="1" dirty="0" smtClean="0">
                <a:latin typeface="Calibri" pitchFamily="34" charset="0"/>
              </a:rPr>
              <a:t>.</a:t>
            </a:r>
          </a:p>
          <a:p>
            <a:pPr marL="241300" lvl="2" indent="-234950" eaLnBrk="1" hangingPunct="1">
              <a:buFont typeface="Arial" pitchFamily="34" charset="0"/>
              <a:buChar char="•"/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Precursor Mass</a:t>
            </a:r>
          </a:p>
          <a:p>
            <a:pPr marL="698500" lvl="3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</a:rPr>
              <a:t>Wrong </a:t>
            </a:r>
            <a:r>
              <a:rPr lang="en-US" sz="2000" b="1" dirty="0" err="1" smtClean="0">
                <a:latin typeface="Calibri" pitchFamily="34" charset="0"/>
              </a:rPr>
              <a:t>monoistopic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assignment</a:t>
            </a:r>
            <a:endParaRPr lang="en-US" sz="2000" b="1" dirty="0">
              <a:latin typeface="Calibri" pitchFamily="34" charset="0"/>
            </a:endParaRPr>
          </a:p>
          <a:p>
            <a:pPr marL="241300" lvl="2" indent="-234950" eaLnBrk="1" hangingPunct="1">
              <a:buFont typeface="Arial" pitchFamily="34" charset="0"/>
              <a:buChar char="•"/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Database</a:t>
            </a:r>
          </a:p>
          <a:p>
            <a:pPr marL="698500" lvl="3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</a:rPr>
              <a:t>Peptide not in database. Mutation. MS/MS not from a peptide.</a:t>
            </a:r>
          </a:p>
          <a:p>
            <a:pPr marL="241300" lvl="1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u="sng" dirty="0" smtClean="0">
                <a:solidFill>
                  <a:srgbClr val="006699"/>
                </a:solidFill>
                <a:latin typeface="Calibri" pitchFamily="34" charset="0"/>
              </a:rPr>
              <a:t>Minor</a:t>
            </a:r>
            <a:endParaRPr lang="en-US" sz="2000" b="1" dirty="0">
              <a:solidFill>
                <a:srgbClr val="006699"/>
              </a:solidFill>
              <a:latin typeface="Calibri" pitchFamily="34" charset="0"/>
            </a:endParaRPr>
          </a:p>
          <a:p>
            <a:pPr marL="241300" lvl="2" indent="-234950" eaLnBrk="1" hangingPunct="1">
              <a:buFont typeface="Arial" pitchFamily="34" charset="0"/>
              <a:buChar char="•"/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Instrument </a:t>
            </a: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Resolution</a:t>
            </a:r>
          </a:p>
          <a:p>
            <a:pPr marL="698500" lvl="3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</a:rPr>
              <a:t>Wrong parent charge. Wrong fragment charge</a:t>
            </a:r>
            <a:r>
              <a:rPr lang="en-US" sz="2000" b="1" dirty="0" smtClean="0">
                <a:latin typeface="Calibri" pitchFamily="34" charset="0"/>
              </a:rPr>
              <a:t>.</a:t>
            </a:r>
            <a:endParaRPr lang="en-US" sz="2000" b="1" dirty="0" smtClean="0">
              <a:solidFill>
                <a:srgbClr val="990000"/>
              </a:solidFill>
              <a:latin typeface="Calibri" pitchFamily="34" charset="0"/>
            </a:endParaRPr>
          </a:p>
          <a:p>
            <a:pPr marL="241300" lvl="2" indent="-234950" eaLnBrk="1" hangingPunct="1">
              <a:buFont typeface="Arial" pitchFamily="34" charset="0"/>
              <a:buChar char="•"/>
              <a:tabLst>
                <a:tab pos="234950" algn="l"/>
                <a:tab pos="457200" algn="l"/>
              </a:tabLst>
            </a:pP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</a:rPr>
              <a:t>Algorithm</a:t>
            </a:r>
            <a:endParaRPr lang="en-US" sz="2000" b="1" dirty="0">
              <a:solidFill>
                <a:srgbClr val="990000"/>
              </a:solidFill>
              <a:latin typeface="Calibri" pitchFamily="34" charset="0"/>
            </a:endParaRPr>
          </a:p>
          <a:p>
            <a:pPr marL="698500" lvl="3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sz="2000" b="1" dirty="0">
                <a:latin typeface="Calibri" pitchFamily="34" charset="0"/>
              </a:rPr>
              <a:t>Fragment ion types of instrument not accounted for. Peak Detection</a:t>
            </a:r>
            <a:r>
              <a:rPr lang="en-US" sz="2000" b="1" dirty="0" smtClean="0">
                <a:latin typeface="Calibri" pitchFamily="34" charset="0"/>
              </a:rPr>
              <a:t>.</a:t>
            </a:r>
            <a:endParaRPr lang="en-US" sz="2000" b="1" dirty="0">
              <a:solidFill>
                <a:schemeClr val="folHlink"/>
              </a:solidFill>
              <a:latin typeface="Calibri" pitchFamily="34" charset="0"/>
            </a:endParaRPr>
          </a:p>
          <a:p>
            <a:pPr marL="241300" lvl="2" indent="-234950" eaLnBrk="1" hangingPunct="1">
              <a:buFont typeface="Arial" pitchFamily="34" charset="0"/>
              <a:buChar char="•"/>
              <a:tabLst>
                <a:tab pos="234950" algn="l"/>
                <a:tab pos="457200" algn="l"/>
              </a:tabLst>
            </a:pPr>
            <a:r>
              <a:rPr lang="en-US" sz="2000" b="1" dirty="0">
                <a:solidFill>
                  <a:srgbClr val="990000"/>
                </a:solidFill>
                <a:latin typeface="Calibri" pitchFamily="34" charset="0"/>
              </a:rPr>
              <a:t>User Competence</a:t>
            </a:r>
          </a:p>
          <a:p>
            <a:pPr marL="698500" lvl="3" indent="-234950" eaLnBrk="1" hangingPunct="1">
              <a:tabLst>
                <a:tab pos="234950" algn="l"/>
                <a:tab pos="457200" algn="l"/>
              </a:tabLst>
            </a:pPr>
            <a:r>
              <a:rPr lang="en-US" sz="2000" b="1" dirty="0">
                <a:solidFill>
                  <a:schemeClr val="folHlink"/>
                </a:solidFill>
                <a:latin typeface="Calibri" pitchFamily="34" charset="0"/>
              </a:rPr>
              <a:t>	</a:t>
            </a:r>
            <a:r>
              <a:rPr lang="en-US" sz="2000" b="1" dirty="0">
                <a:latin typeface="Calibri" pitchFamily="34" charset="0"/>
              </a:rPr>
              <a:t>Wrong parameters selected.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59DA54-B16F-4BCF-9729-91DB2D6ACA7A}" type="slidenum">
              <a:rPr lang="en-US" smtClean="0">
                <a:solidFill>
                  <a:srgbClr val="F8F8F8"/>
                </a:solidFill>
              </a:rPr>
              <a:pPr/>
              <a:t>34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" t="22549" r="14008" b="45238"/>
          <a:stretch>
            <a:fillRect/>
          </a:stretch>
        </p:blipFill>
        <p:spPr bwMode="auto">
          <a:xfrm>
            <a:off x="671515" y="2362201"/>
            <a:ext cx="7705725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489135" y="133420"/>
            <a:ext cx="6008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6699"/>
                </a:solidFill>
              </a:rPr>
              <a:t>Consequences of Inappropriate Tolerance Units</a:t>
            </a:r>
          </a:p>
          <a:p>
            <a:pPr algn="ctr"/>
            <a:r>
              <a:rPr lang="en-US" sz="1600" b="1" dirty="0">
                <a:solidFill>
                  <a:srgbClr val="006699"/>
                </a:solidFill>
              </a:rPr>
              <a:t>(using Da tolerance when instrument errors are in ppm)</a:t>
            </a:r>
            <a:r>
              <a:rPr lang="en-US" sz="2000" dirty="0"/>
              <a:t> 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849012" y="2132013"/>
            <a:ext cx="11721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A50021"/>
                </a:solidFill>
              </a:rPr>
              <a:t>Too loose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7412294" y="2141539"/>
            <a:ext cx="1056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A50021"/>
                </a:solidFill>
              </a:rPr>
              <a:t>Too tight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3916650" y="4503739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8000"/>
                </a:solidFill>
              </a:rPr>
              <a:t>just right</a:t>
            </a:r>
          </a:p>
        </p:txBody>
      </p:sp>
      <p:grpSp>
        <p:nvGrpSpPr>
          <p:cNvPr id="35849" name="Group 7"/>
          <p:cNvGrpSpPr>
            <a:grpSpLocks/>
          </p:cNvGrpSpPr>
          <p:nvPr/>
        </p:nvGrpSpPr>
        <p:grpSpPr bwMode="auto">
          <a:xfrm>
            <a:off x="1171575" y="2924175"/>
            <a:ext cx="7143750" cy="1428751"/>
            <a:chOff x="294" y="1542"/>
            <a:chExt cx="5112" cy="900"/>
          </a:xfrm>
        </p:grpSpPr>
        <p:sp>
          <p:nvSpPr>
            <p:cNvPr id="35851" name="Rectangle 8"/>
            <p:cNvSpPr>
              <a:spLocks noChangeArrowheads="1"/>
            </p:cNvSpPr>
            <p:nvPr/>
          </p:nvSpPr>
          <p:spPr bwMode="auto">
            <a:xfrm>
              <a:off x="294" y="2352"/>
              <a:ext cx="5112" cy="90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9"/>
            <p:cNvSpPr>
              <a:spLocks noChangeArrowheads="1"/>
            </p:cNvSpPr>
            <p:nvPr/>
          </p:nvSpPr>
          <p:spPr bwMode="auto">
            <a:xfrm>
              <a:off x="294" y="1542"/>
              <a:ext cx="5112" cy="90"/>
            </a:xfrm>
            <a:prstGeom prst="rect">
              <a:avLst/>
            </a:prstGeom>
            <a:noFill/>
            <a:ln w="1905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85727" y="4830763"/>
            <a:ext cx="8963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Isobaric AA’s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I = L (C6 H11 N1 O) = 113.08406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K ~ Q (C6 H12 N2 O, C5 H8 N2 O2) 128.09496 ~ 128.05858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=0.03638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err="1">
                <a:latin typeface="Calibri" pitchFamily="34" charset="0"/>
              </a:rPr>
              <a:t>F~m</a:t>
            </a:r>
            <a:r>
              <a:rPr lang="en-US" sz="1200" b="1" dirty="0">
                <a:latin typeface="Calibri" pitchFamily="34" charset="0"/>
              </a:rPr>
              <a:t> (C9 H9 N O, C5 H9 N O S) 147.06841 ~ 147.0354 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=0.0330</a:t>
            </a:r>
            <a:r>
              <a:rPr lang="en-US" sz="1200" b="1" dirty="0">
                <a:latin typeface="Calibri" pitchFamily="34" charset="0"/>
              </a:rPr>
              <a:t> </a:t>
            </a:r>
            <a:endParaRPr lang="en-US" sz="1200" b="1" dirty="0">
              <a:solidFill>
                <a:srgbClr val="A50021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Isobaric AA combinations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GG=N (C4 H6 N2 O2 , C4 H6 N2 O2) 114.04293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GA=Q~K (C5 H8 N2 O2, C5 H8 N2 O2, C6 H12 N2 O) 128.09496 ~ 128.05858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=0.03638</a:t>
            </a:r>
          </a:p>
          <a:p>
            <a:pPr marL="228600" lvl="1" eaLnBrk="0" hangingPunct="0">
              <a:buFontTx/>
              <a:buChar char="•"/>
            </a:pPr>
            <a:r>
              <a:rPr lang="en-US" sz="1200" b="1" dirty="0">
                <a:latin typeface="Calibri" pitchFamily="34" charset="0"/>
              </a:rPr>
              <a:t> DA~W~VS (C7 H10 N2 O4, C11 H11 N2 O, C8 H14 N2 O3) 186.06405 ~ 186.07931 ~ 186.10044 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=0.01526 </a:t>
            </a:r>
            <a:r>
              <a:rPr lang="en-US" sz="1200" b="1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1200" b="1" dirty="0">
                <a:solidFill>
                  <a:srgbClr val="A50021"/>
                </a:solidFill>
                <a:latin typeface="Calibri" pitchFamily="34" charset="0"/>
              </a:rPr>
              <a:t> =0.02113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168" y="1190626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 mass error analyzers: ion trap, </a:t>
            </a:r>
            <a:r>
              <a:rPr lang="en-US" dirty="0" err="1" smtClean="0"/>
              <a:t>quadrupole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pm mass error analyzers: time-of-flight, </a:t>
            </a:r>
            <a:r>
              <a:rPr lang="en-US" dirty="0" err="1" smtClean="0"/>
              <a:t>orbitrap</a:t>
            </a:r>
            <a:r>
              <a:rPr lang="en-US" dirty="0" smtClean="0"/>
              <a:t>, ion cyclotron resonance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Resources </a:t>
            </a:r>
            <a:endParaRPr lang="en-US" dirty="0"/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41032B-9C62-428F-B2A2-0F67F34DC021}" type="slidenum">
              <a:rPr lang="en-US" smtClean="0">
                <a:solidFill>
                  <a:srgbClr val="F8F8F8"/>
                </a:solidFill>
              </a:rPr>
              <a:pPr/>
              <a:t>35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3852" y="884238"/>
            <a:ext cx="872527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Google: “de novo sequencing tutorial”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Don Hunt and Jeff </a:t>
            </a:r>
            <a:r>
              <a:rPr lang="en-US" dirty="0" err="1"/>
              <a:t>Shabanowitz</a:t>
            </a:r>
            <a:r>
              <a:rPr lang="en-US" dirty="0"/>
              <a:t> - manual </a:t>
            </a:r>
          </a:p>
          <a:p>
            <a:pPr eaLnBrk="1" hangingPunct="1"/>
            <a:r>
              <a:rPr lang="en-US" sz="1400" dirty="0">
                <a:hlinkClick r:id="rId2"/>
              </a:rPr>
              <a:t>http://www.ionsource.com/tutorial/DeNovo/DeNovoTOC.htm</a:t>
            </a:r>
            <a:endParaRPr lang="en-US" sz="1400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Rich Johnson - manual</a:t>
            </a:r>
          </a:p>
          <a:p>
            <a:pPr eaLnBrk="1" hangingPunct="1"/>
            <a:r>
              <a:rPr lang="en-US" sz="1400" dirty="0">
                <a:hlinkClick r:id="rId3"/>
              </a:rPr>
              <a:t>http://www.abrf.org/ResearchGroups/MassSpectrometry/EPosters/ms97quiz/SequencingTutorial.html</a:t>
            </a:r>
            <a:endParaRPr lang="en-US" sz="1400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PEAKS - automated</a:t>
            </a:r>
          </a:p>
          <a:p>
            <a:pPr eaLnBrk="1" hangingPunct="1"/>
            <a:r>
              <a:rPr lang="en-US" sz="1400" dirty="0">
                <a:hlinkClick r:id="rId4"/>
              </a:rPr>
              <a:t>http://www.bioinformaticssolutions.com/peaks/tutorials/denovo.html</a:t>
            </a:r>
            <a:endParaRPr lang="en-US" sz="1400" dirty="0"/>
          </a:p>
          <a:p>
            <a:pPr eaLnBrk="1" hangingPunct="1"/>
            <a:r>
              <a:rPr lang="en-US" sz="1400" dirty="0">
                <a:hlinkClick r:id="rId5"/>
              </a:rPr>
              <a:t>http://www.youtube.com/watch?v=lyhpRu6s7Ro</a:t>
            </a:r>
            <a:endParaRPr lang="en-US" sz="1400" dirty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dirty="0"/>
              <a:t>Bin Ma and Richard Johnson Tutorial article</a:t>
            </a:r>
          </a:p>
          <a:p>
            <a:pPr eaLnBrk="1" hangingPunct="1"/>
            <a:r>
              <a:rPr lang="en-US" sz="1400" dirty="0">
                <a:hlinkClick r:id="rId6"/>
              </a:rPr>
              <a:t>http://www.broadinstitute.org/~clauser/CSHL_Proteomics_course/</a:t>
            </a:r>
            <a:endParaRPr lang="en-US" sz="1400" dirty="0"/>
          </a:p>
          <a:p>
            <a:pPr eaLnBrk="1" hangingPunct="1"/>
            <a:r>
              <a:rPr lang="en-US" sz="1400" i="1" dirty="0"/>
              <a:t>Ma B, Johnson R. “De Novo </a:t>
            </a:r>
            <a:r>
              <a:rPr lang="en-US" sz="1400" dirty="0"/>
              <a:t>Sequencing and Homology Searching</a:t>
            </a:r>
            <a:r>
              <a:rPr lang="en-US" sz="1400" dirty="0" smtClean="0"/>
              <a:t>”.</a:t>
            </a:r>
          </a:p>
          <a:p>
            <a:pPr eaLnBrk="1" hangingPunct="1"/>
            <a:r>
              <a:rPr lang="en-US" sz="1400" i="1" dirty="0" err="1" smtClean="0"/>
              <a:t>Mol</a:t>
            </a:r>
            <a:r>
              <a:rPr lang="en-US" sz="1400" i="1" dirty="0" smtClean="0"/>
              <a:t> </a:t>
            </a:r>
            <a:r>
              <a:rPr lang="en-US" sz="1400" i="1" dirty="0"/>
              <a:t>Cell </a:t>
            </a:r>
            <a:r>
              <a:rPr lang="en-US" sz="1400" i="1" dirty="0" smtClean="0"/>
              <a:t>Proteomics </a:t>
            </a:r>
            <a:r>
              <a:rPr lang="en-US" sz="1400" dirty="0" smtClean="0"/>
              <a:t>11</a:t>
            </a:r>
            <a:r>
              <a:rPr lang="en-US" sz="1400" dirty="0"/>
              <a:t>: 10.1074/mcp.O111.014902, 1–16, 2012</a:t>
            </a:r>
            <a:r>
              <a:rPr lang="en-US" sz="1400" dirty="0" smtClean="0"/>
              <a:t>.</a:t>
            </a:r>
          </a:p>
          <a:p>
            <a:endParaRPr lang="en-US" sz="1400" i="1" dirty="0"/>
          </a:p>
          <a:p>
            <a:pPr eaLnBrk="1" hangingPunct="1"/>
            <a:r>
              <a:rPr lang="en-US" dirty="0" smtClean="0"/>
              <a:t>Kati </a:t>
            </a:r>
            <a:r>
              <a:rPr lang="en-US" dirty="0" err="1" smtClean="0"/>
              <a:t>Medzihradszky</a:t>
            </a:r>
            <a:r>
              <a:rPr lang="en-US" dirty="0" smtClean="0"/>
              <a:t> and Robert Chalkley Tutorial </a:t>
            </a:r>
            <a:r>
              <a:rPr lang="en-US" dirty="0"/>
              <a:t>article</a:t>
            </a:r>
          </a:p>
          <a:p>
            <a:pPr eaLnBrk="1" hangingPunct="1"/>
            <a:r>
              <a:rPr lang="en-US" sz="1400" dirty="0">
                <a:hlinkClick r:id="rId6"/>
              </a:rPr>
              <a:t>http://www.broadinstitute.org/~clauser/CSHL_Proteomics_course/</a:t>
            </a:r>
            <a:endParaRPr lang="en-US" sz="1400" dirty="0"/>
          </a:p>
          <a:p>
            <a:pPr eaLnBrk="1" hangingPunct="1"/>
            <a:r>
              <a:rPr lang="en-US" sz="1400" dirty="0" err="1" smtClean="0"/>
              <a:t>Medzihradszky</a:t>
            </a:r>
            <a:r>
              <a:rPr lang="en-US" sz="1400" dirty="0" smtClean="0"/>
              <a:t> KF, Chalkley RJ. </a:t>
            </a:r>
            <a:r>
              <a:rPr lang="en-US" sz="1400" i="1" dirty="0" smtClean="0"/>
              <a:t>“</a:t>
            </a:r>
            <a:r>
              <a:rPr lang="en-US" sz="1400" dirty="0"/>
              <a:t>Lessons in </a:t>
            </a:r>
            <a:r>
              <a:rPr lang="en-US" sz="1400" i="1" dirty="0"/>
              <a:t>de novo</a:t>
            </a:r>
            <a:r>
              <a:rPr lang="en-US" sz="1400" dirty="0"/>
              <a:t> peptide sequencing by tandem mass </a:t>
            </a:r>
            <a:r>
              <a:rPr lang="en-US" sz="1400" dirty="0" smtClean="0"/>
              <a:t>spectrometry”. </a:t>
            </a:r>
            <a:r>
              <a:rPr lang="en-US" sz="1400" i="1" dirty="0" smtClean="0"/>
              <a:t>Mass Spec Rev </a:t>
            </a:r>
            <a:r>
              <a:rPr lang="en-US" sz="1400" dirty="0"/>
              <a:t>DOI 10.1002/mas</a:t>
            </a:r>
            <a:r>
              <a:rPr lang="en-US" sz="1400" dirty="0" smtClean="0"/>
              <a:t>, 2013.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Acknowledgements</a:t>
            </a:r>
            <a:endParaRPr lang="en-US" dirty="0"/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88EA83-978D-46BC-B559-0363F9A67DE0}" type="slidenum">
              <a:rPr lang="en-US" smtClean="0">
                <a:solidFill>
                  <a:srgbClr val="F8F8F8"/>
                </a:solidFill>
              </a:rPr>
              <a:pPr/>
              <a:t>36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09550" y="188914"/>
            <a:ext cx="873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dirty="0" smtClean="0">
                <a:solidFill>
                  <a:srgbClr val="006699"/>
                </a:solidFill>
              </a:rPr>
              <a:t> </a:t>
            </a:r>
            <a:endParaRPr lang="en-US" altLang="en-US" sz="2800" dirty="0">
              <a:solidFill>
                <a:srgbClr val="006699"/>
              </a:solidFill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211029" y="1453121"/>
            <a:ext cx="22511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6699"/>
                </a:solidFill>
                <a:latin typeface="Calibri" pitchFamily="34" charset="0"/>
              </a:rPr>
              <a:t>Broad </a:t>
            </a:r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</a:rPr>
              <a:t>Institute</a:t>
            </a:r>
            <a:endParaRPr lang="en-US" sz="2400" b="1" dirty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Terri </a:t>
            </a:r>
            <a:r>
              <a:rPr lang="en-US" sz="2400" b="1" dirty="0" err="1" smtClean="0">
                <a:latin typeface="Calibri" pitchFamily="34" charset="0"/>
              </a:rPr>
              <a:t>Addona</a:t>
            </a:r>
            <a:endParaRPr lang="en-US" sz="24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2400" b="1" dirty="0" err="1" smtClean="0">
                <a:latin typeface="Calibri" pitchFamily="34" charset="0"/>
              </a:rPr>
              <a:t>Namrata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Udeshi</a:t>
            </a:r>
            <a:endParaRPr lang="en-US" sz="24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Philipp </a:t>
            </a:r>
            <a:r>
              <a:rPr lang="en-US" sz="2400" b="1" dirty="0" err="1" smtClean="0">
                <a:latin typeface="Calibri" pitchFamily="34" charset="0"/>
              </a:rPr>
              <a:t>Mertins</a:t>
            </a:r>
            <a:endParaRPr lang="en-US" sz="24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Steve Carr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5815781" y="1453121"/>
            <a:ext cx="20970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</a:rPr>
              <a:t>MIT</a:t>
            </a:r>
            <a:endParaRPr lang="en-US" sz="2400" b="1" dirty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Drew Lowery</a:t>
            </a:r>
          </a:p>
          <a:p>
            <a:pPr algn="ctr" eaLnBrk="1" hangingPunct="1"/>
            <a:r>
              <a:rPr lang="en-US" sz="2400" b="1" dirty="0" err="1" smtClean="0">
                <a:latin typeface="Calibri" pitchFamily="34" charset="0"/>
              </a:rPr>
              <a:t>Majbrit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Hjerrld</a:t>
            </a:r>
            <a:endParaRPr lang="en-US" sz="2400" b="1" dirty="0">
              <a:latin typeface="Calibri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Michael </a:t>
            </a:r>
            <a:r>
              <a:rPr lang="en-US" sz="2400" b="1" dirty="0" err="1" smtClean="0">
                <a:latin typeface="Calibri" pitchFamily="34" charset="0"/>
              </a:rPr>
              <a:t>Yaffe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5441" y="3977247"/>
            <a:ext cx="44423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</a:rPr>
              <a:t>University of California San Diego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Adrian </a:t>
            </a:r>
            <a:r>
              <a:rPr lang="en-US" sz="2400" b="1" dirty="0" err="1" smtClean="0">
                <a:latin typeface="Calibri" pitchFamily="34" charset="0"/>
              </a:rPr>
              <a:t>Guthals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err="1" smtClean="0">
                <a:latin typeface="Calibri" pitchFamily="34" charset="0"/>
              </a:rPr>
              <a:t>Nuno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Bandeira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52937" y="3977247"/>
            <a:ext cx="34227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buClr>
                <a:srgbClr val="006699"/>
              </a:buClr>
              <a:defRPr/>
            </a:pPr>
            <a:r>
              <a:rPr lang="en-US" sz="2400" b="1" kern="0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University of Queensland</a:t>
            </a:r>
          </a:p>
          <a:p>
            <a:pPr lvl="0" algn="ctr" eaLnBrk="1" hangingPunct="1">
              <a:spcBef>
                <a:spcPts val="0"/>
              </a:spcBef>
              <a:buClr>
                <a:srgbClr val="006699"/>
              </a:buClr>
              <a:defRPr/>
            </a:pPr>
            <a:r>
              <a:rPr lang="en-US" sz="2400" b="1" kern="0" dirty="0" smtClean="0">
                <a:latin typeface="Calibri" pitchFamily="34" charset="0"/>
                <a:cs typeface="Calibri" pitchFamily="34" charset="0"/>
              </a:rPr>
              <a:t>David Morgenstern</a:t>
            </a:r>
          </a:p>
          <a:p>
            <a:pPr lvl="0" algn="ctr" eaLnBrk="1" hangingPunct="1">
              <a:spcBef>
                <a:spcPts val="0"/>
              </a:spcBef>
              <a:buClr>
                <a:srgbClr val="006699"/>
              </a:buClr>
              <a:defRPr/>
            </a:pPr>
            <a:r>
              <a:rPr lang="en-US" sz="2400" b="1" kern="0" dirty="0" err="1" smtClean="0">
                <a:latin typeface="Calibri" pitchFamily="34" charset="0"/>
                <a:cs typeface="Calibri" pitchFamily="34" charset="0"/>
              </a:rPr>
              <a:t>Eivind</a:t>
            </a:r>
            <a:r>
              <a:rPr lang="en-US" sz="24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kern="0" dirty="0" err="1" smtClean="0">
                <a:latin typeface="Calibri" pitchFamily="34" charset="0"/>
                <a:cs typeface="Calibri" pitchFamily="34" charset="0"/>
              </a:rPr>
              <a:t>Undheim</a:t>
            </a:r>
            <a:endParaRPr lang="en-US" sz="2400" b="1" kern="0" dirty="0" smtClean="0">
              <a:latin typeface="Calibri" pitchFamily="34" charset="0"/>
              <a:cs typeface="Calibri" pitchFamily="34" charset="0"/>
            </a:endParaRPr>
          </a:p>
          <a:p>
            <a:pPr lvl="0" algn="ctr" eaLnBrk="1" hangingPunct="1">
              <a:spcBef>
                <a:spcPts val="0"/>
              </a:spcBef>
              <a:buClr>
                <a:srgbClr val="006699"/>
              </a:buClr>
              <a:defRPr/>
            </a:pPr>
            <a:r>
              <a:rPr lang="en-US" sz="2400" b="1" kern="0" dirty="0" smtClean="0">
                <a:latin typeface="Calibri" pitchFamily="34" charset="0"/>
                <a:cs typeface="Calibri" pitchFamily="34" charset="0"/>
              </a:rPr>
              <a:t>Glenn 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875" y="5788119"/>
            <a:ext cx="742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</a:rPr>
              <a:t>http://www.broadinstitute.org/~clauser/CSHL_Proteomics_course/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Charge-directed Fragmentation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161DA-37A9-480E-8266-756F225CC6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2163" y="1401764"/>
            <a:ext cx="550471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H</a:t>
            </a:r>
            <a:r>
              <a:rPr lang="en-US" sz="1400" b="1" baseline="-25000">
                <a:solidFill>
                  <a:srgbClr val="000000"/>
                </a:solidFill>
              </a:rPr>
              <a:t>2</a:t>
            </a:r>
            <a:r>
              <a:rPr lang="en-US" sz="1400" b="1">
                <a:solidFill>
                  <a:srgbClr val="000000"/>
                </a:solidFill>
              </a:rPr>
              <a:t>N    CH    C    NH    CH    C    NH    CH    C    NH    CH    C    OH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09802" y="1746250"/>
            <a:ext cx="4081463" cy="307975"/>
            <a:chOff x="1392" y="1100"/>
            <a:chExt cx="2571" cy="19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92" y="1100"/>
              <a:ext cx="2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70" y="1100"/>
              <a:ext cx="2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948" y="1100"/>
              <a:ext cx="2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722" y="1100"/>
              <a:ext cx="2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095502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559052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876552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336927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787777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121152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562477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026027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346702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803902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257927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584951" y="1541463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2354263" y="163036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592513" y="163036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4824413" y="163036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6059488" y="163036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86065" y="1282701"/>
            <a:ext cx="34925" cy="174625"/>
            <a:chOff x="1755" y="808"/>
            <a:chExt cx="22" cy="110"/>
          </a:xfrm>
        </p:grpSpPr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1755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777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4024315" y="1282701"/>
            <a:ext cx="34925" cy="174625"/>
            <a:chOff x="2535" y="808"/>
            <a:chExt cx="22" cy="110"/>
          </a:xfrm>
        </p:grpSpPr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2535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2557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5256215" y="1282701"/>
            <a:ext cx="34925" cy="174625"/>
            <a:chOff x="3311" y="808"/>
            <a:chExt cx="22" cy="110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3311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333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6491290" y="1282701"/>
            <a:ext cx="34925" cy="174625"/>
            <a:chOff x="4089" y="808"/>
            <a:chExt cx="22" cy="110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4089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4111" y="808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638439" y="1050926"/>
            <a:ext cx="32541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79864" y="1050926"/>
            <a:ext cx="32541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111764" y="1050926"/>
            <a:ext cx="32541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343664" y="1050926"/>
            <a:ext cx="32541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5608638" y="1620840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457887" y="1746252"/>
            <a:ext cx="31579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H</a:t>
            </a: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5443538" y="1181101"/>
            <a:ext cx="0" cy="757239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285472" y="3433763"/>
            <a:ext cx="38632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33CC"/>
                </a:solidFill>
              </a:rPr>
              <a:t>b</a:t>
            </a:r>
            <a:r>
              <a:rPr lang="en-US" sz="1600" b="1" baseline="-250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 flipH="1">
            <a:off x="4011615" y="1936751"/>
            <a:ext cx="1423987" cy="1058863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9"/>
          <p:cNvSpPr>
            <a:spLocks noChangeArrowheads="1"/>
          </p:cNvSpPr>
          <p:nvPr/>
        </p:nvSpPr>
        <p:spPr bwMode="auto">
          <a:xfrm>
            <a:off x="1591421" y="2493964"/>
            <a:ext cx="148758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33CC"/>
                </a:solidFill>
              </a:rPr>
              <a:t>b ion formation</a:t>
            </a:r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5451475" y="1941514"/>
            <a:ext cx="1423988" cy="1058863"/>
          </a:xfrm>
          <a:prstGeom prst="line">
            <a:avLst/>
          </a:prstGeom>
          <a:noFill/>
          <a:ln w="12700">
            <a:solidFill>
              <a:srgbClr val="0099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" name="Group 158"/>
          <p:cNvGrpSpPr>
            <a:grpSpLocks/>
          </p:cNvGrpSpPr>
          <p:nvPr/>
        </p:nvGrpSpPr>
        <p:grpSpPr bwMode="auto">
          <a:xfrm>
            <a:off x="5919789" y="3124199"/>
            <a:ext cx="2003426" cy="1003300"/>
            <a:chOff x="3729" y="1968"/>
            <a:chExt cx="1262" cy="632"/>
          </a:xfrm>
        </p:grpSpPr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3920" y="2187"/>
              <a:ext cx="107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NH    CH    C    OH</a:t>
              </a: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4225" y="2406"/>
              <a:ext cx="2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>
              <a:off x="3873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4151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4443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>
              <a:off x="4645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8"/>
            <p:cNvSpPr>
              <a:spLocks noChangeShapeType="1"/>
            </p:cNvSpPr>
            <p:nvPr/>
          </p:nvSpPr>
          <p:spPr bwMode="auto">
            <a:xfrm flipV="1">
              <a:off x="4316" y="2333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59"/>
            <p:cNvGrpSpPr>
              <a:grpSpLocks/>
            </p:cNvGrpSpPr>
            <p:nvPr/>
          </p:nvGrpSpPr>
          <p:grpSpPr bwMode="auto">
            <a:xfrm>
              <a:off x="4588" y="2114"/>
              <a:ext cx="22" cy="110"/>
              <a:chOff x="4588" y="2114"/>
              <a:chExt cx="22" cy="110"/>
            </a:xfrm>
          </p:grpSpPr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flipV="1">
                <a:off x="4588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 flipV="1">
                <a:off x="4610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4497" y="1968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 flipV="1">
              <a:off x="4032" y="2327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3937" y="2406"/>
              <a:ext cx="1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3965" y="2072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9900"/>
                  </a:solidFill>
                </a:rPr>
                <a:t>+</a:t>
              </a:r>
            </a:p>
          </p:txBody>
        </p:sp>
        <p:sp>
          <p:nvSpPr>
            <p:cNvPr id="62" name="Rectangle 68"/>
            <p:cNvSpPr>
              <a:spLocks noChangeArrowheads="1"/>
            </p:cNvSpPr>
            <p:nvPr/>
          </p:nvSpPr>
          <p:spPr bwMode="auto">
            <a:xfrm>
              <a:off x="3729" y="2191"/>
              <a:ext cx="1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H</a:t>
              </a:r>
            </a:p>
          </p:txBody>
        </p:sp>
      </p:grpSp>
      <p:sp>
        <p:nvSpPr>
          <p:cNvPr id="65" name="Rectangle 70"/>
          <p:cNvSpPr>
            <a:spLocks noChangeArrowheads="1"/>
          </p:cNvSpPr>
          <p:nvPr/>
        </p:nvSpPr>
        <p:spPr bwMode="auto">
          <a:xfrm>
            <a:off x="8165875" y="3398838"/>
            <a:ext cx="37510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0033"/>
                </a:solidFill>
              </a:rPr>
              <a:t>y</a:t>
            </a:r>
            <a:r>
              <a:rPr lang="en-US" sz="1600" b="1" baseline="-25000">
                <a:solidFill>
                  <a:srgbClr val="FF0033"/>
                </a:solidFill>
              </a:rPr>
              <a:t>1</a:t>
            </a:r>
          </a:p>
        </p:txBody>
      </p:sp>
      <p:sp>
        <p:nvSpPr>
          <p:cNvPr id="66" name="Rectangle 71"/>
          <p:cNvSpPr>
            <a:spLocks noChangeArrowheads="1"/>
          </p:cNvSpPr>
          <p:nvPr/>
        </p:nvSpPr>
        <p:spPr bwMode="auto">
          <a:xfrm>
            <a:off x="6807199" y="2493964"/>
            <a:ext cx="1477969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0033"/>
                </a:solidFill>
              </a:rPr>
              <a:t>y ion formation</a:t>
            </a:r>
          </a:p>
        </p:txBody>
      </p:sp>
      <p:sp>
        <p:nvSpPr>
          <p:cNvPr id="67" name="Rectangle 73"/>
          <p:cNvSpPr>
            <a:spLocks noChangeArrowheads="1"/>
          </p:cNvSpPr>
          <p:nvPr/>
        </p:nvSpPr>
        <p:spPr bwMode="auto">
          <a:xfrm>
            <a:off x="1090339" y="4246564"/>
            <a:ext cx="268342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tx2"/>
                </a:solidFill>
              </a:rPr>
              <a:t>+</a:t>
            </a:r>
          </a:p>
          <a:p>
            <a:pPr algn="ctr" eaLnBrk="0" hangingPunct="0"/>
            <a:r>
              <a:rPr lang="en-US" sz="1000" b="1">
                <a:solidFill>
                  <a:schemeClr val="tx2"/>
                </a:solidFill>
              </a:rPr>
              <a:t>Neutral pumped away by vacuum system</a:t>
            </a:r>
          </a:p>
        </p:txBody>
      </p:sp>
      <p:sp>
        <p:nvSpPr>
          <p:cNvPr id="68" name="Rectangle 75"/>
          <p:cNvSpPr>
            <a:spLocks noChangeArrowheads="1"/>
          </p:cNvSpPr>
          <p:nvPr/>
        </p:nvSpPr>
        <p:spPr bwMode="auto">
          <a:xfrm>
            <a:off x="5061378" y="2516189"/>
            <a:ext cx="73257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and/or</a:t>
            </a:r>
          </a:p>
        </p:txBody>
      </p:sp>
      <p:grpSp>
        <p:nvGrpSpPr>
          <p:cNvPr id="69" name="Group 159"/>
          <p:cNvGrpSpPr>
            <a:grpSpLocks/>
          </p:cNvGrpSpPr>
          <p:nvPr/>
        </p:nvGrpSpPr>
        <p:grpSpPr bwMode="auto">
          <a:xfrm>
            <a:off x="661989" y="3124199"/>
            <a:ext cx="3840163" cy="1003300"/>
            <a:chOff x="417" y="1968"/>
            <a:chExt cx="2419" cy="632"/>
          </a:xfrm>
        </p:grpSpPr>
        <p:sp>
          <p:nvSpPr>
            <p:cNvPr id="70" name="Rectangle 77"/>
            <p:cNvSpPr>
              <a:spLocks noChangeArrowheads="1"/>
            </p:cNvSpPr>
            <p:nvPr/>
          </p:nvSpPr>
          <p:spPr bwMode="auto">
            <a:xfrm>
              <a:off x="417" y="2187"/>
              <a:ext cx="241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H</a:t>
              </a:r>
              <a:r>
                <a:rPr lang="en-US" sz="1400" b="1" baseline="-25000">
                  <a:solidFill>
                    <a:srgbClr val="000000"/>
                  </a:solidFill>
                </a:rPr>
                <a:t>2</a:t>
              </a:r>
              <a:r>
                <a:rPr lang="en-US" sz="1400" b="1">
                  <a:solidFill>
                    <a:srgbClr val="000000"/>
                  </a:solidFill>
                </a:rPr>
                <a:t>N    CH    C    NH    CH    C    NH    CH    C </a:t>
              </a: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766" y="2406"/>
              <a:ext cx="2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9"/>
            <p:cNvSpPr>
              <a:spLocks noChangeArrowheads="1"/>
            </p:cNvSpPr>
            <p:nvPr/>
          </p:nvSpPr>
          <p:spPr bwMode="auto">
            <a:xfrm>
              <a:off x="1544" y="2406"/>
              <a:ext cx="2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3" name="Line 80"/>
            <p:cNvSpPr>
              <a:spLocks noChangeShapeType="1"/>
            </p:cNvSpPr>
            <p:nvPr/>
          </p:nvSpPr>
          <p:spPr bwMode="auto">
            <a:xfrm>
              <a:off x="694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81"/>
            <p:cNvSpPr>
              <a:spLocks noChangeShapeType="1"/>
            </p:cNvSpPr>
            <p:nvPr/>
          </p:nvSpPr>
          <p:spPr bwMode="auto">
            <a:xfrm>
              <a:off x="986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82"/>
            <p:cNvSpPr>
              <a:spLocks noChangeShapeType="1"/>
            </p:cNvSpPr>
            <p:nvPr/>
          </p:nvSpPr>
          <p:spPr bwMode="auto">
            <a:xfrm>
              <a:off x="1186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83"/>
            <p:cNvSpPr>
              <a:spLocks noChangeShapeType="1"/>
            </p:cNvSpPr>
            <p:nvPr/>
          </p:nvSpPr>
          <p:spPr bwMode="auto">
            <a:xfrm>
              <a:off x="1476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84"/>
            <p:cNvSpPr>
              <a:spLocks noChangeShapeType="1"/>
            </p:cNvSpPr>
            <p:nvPr/>
          </p:nvSpPr>
          <p:spPr bwMode="auto">
            <a:xfrm>
              <a:off x="1760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5"/>
            <p:cNvSpPr>
              <a:spLocks noChangeShapeType="1"/>
            </p:cNvSpPr>
            <p:nvPr/>
          </p:nvSpPr>
          <p:spPr bwMode="auto">
            <a:xfrm flipV="1">
              <a:off x="857" y="2333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6"/>
            <p:cNvSpPr>
              <a:spLocks noChangeShapeType="1"/>
            </p:cNvSpPr>
            <p:nvPr/>
          </p:nvSpPr>
          <p:spPr bwMode="auto">
            <a:xfrm flipV="1">
              <a:off x="1637" y="2333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" name="Group 87"/>
            <p:cNvGrpSpPr>
              <a:grpSpLocks/>
            </p:cNvGrpSpPr>
            <p:nvPr/>
          </p:nvGrpSpPr>
          <p:grpSpPr bwMode="auto">
            <a:xfrm>
              <a:off x="1129" y="2114"/>
              <a:ext cx="22" cy="110"/>
              <a:chOff x="1129" y="2114"/>
              <a:chExt cx="22" cy="110"/>
            </a:xfrm>
          </p:grpSpPr>
          <p:sp>
            <p:nvSpPr>
              <p:cNvPr id="95" name="Line 88"/>
              <p:cNvSpPr>
                <a:spLocks noChangeShapeType="1"/>
              </p:cNvSpPr>
              <p:nvPr/>
            </p:nvSpPr>
            <p:spPr bwMode="auto">
              <a:xfrm flipV="1">
                <a:off x="1129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9"/>
              <p:cNvSpPr>
                <a:spLocks noChangeShapeType="1"/>
              </p:cNvSpPr>
              <p:nvPr/>
            </p:nvSpPr>
            <p:spPr bwMode="auto">
              <a:xfrm flipV="1">
                <a:off x="1151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90"/>
            <p:cNvGrpSpPr>
              <a:grpSpLocks/>
            </p:cNvGrpSpPr>
            <p:nvPr/>
          </p:nvGrpSpPr>
          <p:grpSpPr bwMode="auto">
            <a:xfrm>
              <a:off x="1909" y="2114"/>
              <a:ext cx="22" cy="110"/>
              <a:chOff x="1909" y="2114"/>
              <a:chExt cx="22" cy="110"/>
            </a:xfrm>
          </p:grpSpPr>
          <p:sp>
            <p:nvSpPr>
              <p:cNvPr id="93" name="Line 91"/>
              <p:cNvSpPr>
                <a:spLocks noChangeShapeType="1"/>
              </p:cNvSpPr>
              <p:nvPr/>
            </p:nvSpPr>
            <p:spPr bwMode="auto">
              <a:xfrm flipV="1">
                <a:off x="1909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/>
            </p:nvSpPr>
            <p:spPr bwMode="auto">
              <a:xfrm flipV="1">
                <a:off x="1931" y="2114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93"/>
            <p:cNvSpPr>
              <a:spLocks noChangeArrowheads="1"/>
            </p:cNvSpPr>
            <p:nvPr/>
          </p:nvSpPr>
          <p:spPr bwMode="auto">
            <a:xfrm>
              <a:off x="1036" y="1968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83" name="Rectangle 94"/>
            <p:cNvSpPr>
              <a:spLocks noChangeArrowheads="1"/>
            </p:cNvSpPr>
            <p:nvPr/>
          </p:nvSpPr>
          <p:spPr bwMode="auto">
            <a:xfrm>
              <a:off x="1818" y="1968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84" name="Line 98"/>
            <p:cNvSpPr>
              <a:spLocks noChangeShapeType="1"/>
            </p:cNvSpPr>
            <p:nvPr/>
          </p:nvSpPr>
          <p:spPr bwMode="auto">
            <a:xfrm>
              <a:off x="1964" y="2277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99"/>
            <p:cNvSpPr>
              <a:spLocks noChangeShapeType="1"/>
            </p:cNvSpPr>
            <p:nvPr/>
          </p:nvSpPr>
          <p:spPr bwMode="auto">
            <a:xfrm>
              <a:off x="2251" y="2276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00"/>
            <p:cNvSpPr>
              <a:spLocks noChangeShapeType="1"/>
            </p:cNvSpPr>
            <p:nvPr/>
          </p:nvSpPr>
          <p:spPr bwMode="auto">
            <a:xfrm>
              <a:off x="2536" y="2278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" name="Group 101"/>
            <p:cNvGrpSpPr>
              <a:grpSpLocks/>
            </p:cNvGrpSpPr>
            <p:nvPr/>
          </p:nvGrpSpPr>
          <p:grpSpPr bwMode="auto">
            <a:xfrm>
              <a:off x="2682" y="2112"/>
              <a:ext cx="22" cy="110"/>
              <a:chOff x="2682" y="2112"/>
              <a:chExt cx="22" cy="110"/>
            </a:xfrm>
          </p:grpSpPr>
          <p:sp>
            <p:nvSpPr>
              <p:cNvPr id="91" name="Line 102"/>
              <p:cNvSpPr>
                <a:spLocks noChangeShapeType="1"/>
              </p:cNvSpPr>
              <p:nvPr/>
            </p:nvSpPr>
            <p:spPr bwMode="auto">
              <a:xfrm flipV="1">
                <a:off x="2682" y="211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3"/>
              <p:cNvSpPr>
                <a:spLocks noChangeShapeType="1"/>
              </p:cNvSpPr>
              <p:nvPr/>
            </p:nvSpPr>
            <p:spPr bwMode="auto">
              <a:xfrm flipV="1">
                <a:off x="2704" y="2112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Rectangle 104"/>
            <p:cNvSpPr>
              <a:spLocks noChangeArrowheads="1"/>
            </p:cNvSpPr>
            <p:nvPr/>
          </p:nvSpPr>
          <p:spPr bwMode="auto">
            <a:xfrm>
              <a:off x="2589" y="1968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 flipV="1">
              <a:off x="2411" y="2330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06"/>
            <p:cNvSpPr>
              <a:spLocks noChangeArrowheads="1"/>
            </p:cNvSpPr>
            <p:nvPr/>
          </p:nvSpPr>
          <p:spPr bwMode="auto">
            <a:xfrm>
              <a:off x="2317" y="2399"/>
              <a:ext cx="2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R</a:t>
              </a:r>
              <a:r>
                <a:rPr lang="en-US" sz="1400" b="1" baseline="-250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97" name="Group 148"/>
          <p:cNvGrpSpPr>
            <a:grpSpLocks/>
          </p:cNvGrpSpPr>
          <p:nvPr/>
        </p:nvGrpSpPr>
        <p:grpSpPr bwMode="auto">
          <a:xfrm>
            <a:off x="1552575" y="1104901"/>
            <a:ext cx="171450" cy="904875"/>
            <a:chOff x="1116" y="2742"/>
            <a:chExt cx="108" cy="570"/>
          </a:xfrm>
        </p:grpSpPr>
        <p:sp>
          <p:nvSpPr>
            <p:cNvPr id="98" name="Line 149"/>
            <p:cNvSpPr>
              <a:spLocks noChangeShapeType="1"/>
            </p:cNvSpPr>
            <p:nvPr/>
          </p:nvSpPr>
          <p:spPr bwMode="auto">
            <a:xfrm>
              <a:off x="1119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50"/>
            <p:cNvSpPr>
              <a:spLocks noChangeShapeType="1"/>
            </p:cNvSpPr>
            <p:nvPr/>
          </p:nvSpPr>
          <p:spPr bwMode="auto">
            <a:xfrm>
              <a:off x="1116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51"/>
            <p:cNvSpPr>
              <a:spLocks noChangeShapeType="1"/>
            </p:cNvSpPr>
            <p:nvPr/>
          </p:nvSpPr>
          <p:spPr bwMode="auto">
            <a:xfrm>
              <a:off x="1116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52"/>
          <p:cNvGrpSpPr>
            <a:grpSpLocks/>
          </p:cNvGrpSpPr>
          <p:nvPr/>
        </p:nvGrpSpPr>
        <p:grpSpPr bwMode="auto">
          <a:xfrm>
            <a:off x="7040563" y="1104901"/>
            <a:ext cx="171450" cy="904875"/>
            <a:chOff x="4573" y="2742"/>
            <a:chExt cx="108" cy="570"/>
          </a:xfrm>
        </p:grpSpPr>
        <p:sp>
          <p:nvSpPr>
            <p:cNvPr id="102" name="Line 153"/>
            <p:cNvSpPr>
              <a:spLocks noChangeShapeType="1"/>
            </p:cNvSpPr>
            <p:nvPr/>
          </p:nvSpPr>
          <p:spPr bwMode="auto">
            <a:xfrm>
              <a:off x="4678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54"/>
            <p:cNvSpPr>
              <a:spLocks noChangeShapeType="1"/>
            </p:cNvSpPr>
            <p:nvPr/>
          </p:nvSpPr>
          <p:spPr bwMode="auto">
            <a:xfrm flipH="1">
              <a:off x="4573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55"/>
            <p:cNvSpPr>
              <a:spLocks noChangeShapeType="1"/>
            </p:cNvSpPr>
            <p:nvPr/>
          </p:nvSpPr>
          <p:spPr bwMode="auto">
            <a:xfrm flipH="1">
              <a:off x="4573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Rectangle 156"/>
          <p:cNvSpPr>
            <a:spLocks noChangeArrowheads="1"/>
          </p:cNvSpPr>
          <p:nvPr/>
        </p:nvSpPr>
        <p:spPr bwMode="auto">
          <a:xfrm>
            <a:off x="7165769" y="933452"/>
            <a:ext cx="53540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zH</a:t>
            </a:r>
            <a:r>
              <a:rPr lang="en-US" sz="1400" b="1" baseline="30000">
                <a:solidFill>
                  <a:srgbClr val="009900"/>
                </a:solidFill>
              </a:rPr>
              <a:t>z+</a:t>
            </a:r>
          </a:p>
        </p:txBody>
      </p:sp>
      <p:sp>
        <p:nvSpPr>
          <p:cNvPr id="106" name="Rectangle 157"/>
          <p:cNvSpPr>
            <a:spLocks noChangeArrowheads="1"/>
          </p:cNvSpPr>
          <p:nvPr/>
        </p:nvSpPr>
        <p:spPr bwMode="auto">
          <a:xfrm>
            <a:off x="5370697" y="1136652"/>
            <a:ext cx="29014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07" name="Rectangle 160"/>
          <p:cNvSpPr>
            <a:spLocks noChangeArrowheads="1"/>
          </p:cNvSpPr>
          <p:nvPr/>
        </p:nvSpPr>
        <p:spPr bwMode="auto">
          <a:xfrm>
            <a:off x="5586139" y="4246564"/>
            <a:ext cx="268342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tx2"/>
                </a:solidFill>
              </a:rPr>
              <a:t>+</a:t>
            </a:r>
          </a:p>
          <a:p>
            <a:pPr algn="ctr" eaLnBrk="0" hangingPunct="0"/>
            <a:r>
              <a:rPr lang="en-US" sz="1000" b="1">
                <a:solidFill>
                  <a:schemeClr val="tx2"/>
                </a:solidFill>
              </a:rPr>
              <a:t>Neutral pumped away by vacuum system</a:t>
            </a:r>
          </a:p>
        </p:txBody>
      </p:sp>
      <p:sp>
        <p:nvSpPr>
          <p:cNvPr id="108" name="Rectangle 162"/>
          <p:cNvSpPr>
            <a:spLocks noChangeArrowheads="1"/>
          </p:cNvSpPr>
          <p:nvPr/>
        </p:nvSpPr>
        <p:spPr bwMode="auto">
          <a:xfrm>
            <a:off x="4270561" y="3446464"/>
            <a:ext cx="29014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9900"/>
                </a:solidFill>
              </a:rPr>
              <a:t>+</a:t>
            </a:r>
          </a:p>
        </p:txBody>
      </p:sp>
      <p:sp>
        <p:nvSpPr>
          <p:cNvPr id="109" name="Text Box 163"/>
          <p:cNvSpPr txBox="1">
            <a:spLocks noChangeArrowheads="1"/>
          </p:cNvSpPr>
          <p:nvPr/>
        </p:nvSpPr>
        <p:spPr bwMode="auto">
          <a:xfrm>
            <a:off x="227013" y="5319714"/>
            <a:ext cx="4068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u="sng"/>
              <a:t>	Proton Mobility	</a:t>
            </a:r>
          </a:p>
          <a:p>
            <a:pPr algn="ctr" eaLnBrk="1" hangingPunct="1"/>
            <a:endParaRPr lang="en-US" sz="1200" u="sng"/>
          </a:p>
          <a:p>
            <a:pPr eaLnBrk="1" hangingPunct="1"/>
            <a:r>
              <a:rPr lang="en-US" sz="1200"/>
              <a:t>Mobile:	z</a:t>
            </a:r>
            <a:r>
              <a:rPr lang="en-US" sz="1200" baseline="-25000"/>
              <a:t>pre</a:t>
            </a:r>
            <a:r>
              <a:rPr lang="en-US" sz="1200"/>
              <a:t> &gt; #Arg + #Lys + #His</a:t>
            </a:r>
          </a:p>
          <a:p>
            <a:pPr eaLnBrk="1" hangingPunct="1"/>
            <a:r>
              <a:rPr lang="en-US" sz="1200"/>
              <a:t>Partially mobile:	z</a:t>
            </a:r>
            <a:r>
              <a:rPr lang="en-US" sz="1200" baseline="-25000"/>
              <a:t>pre</a:t>
            </a:r>
            <a:r>
              <a:rPr lang="en-US" sz="1200"/>
              <a:t> </a:t>
            </a:r>
            <a:r>
              <a:rPr lang="en-US" sz="1200" u="sng"/>
              <a:t>&lt;</a:t>
            </a:r>
            <a:r>
              <a:rPr lang="en-US" sz="1200"/>
              <a:t> #Arg + #Lys + #His and &gt; #Arg</a:t>
            </a:r>
          </a:p>
          <a:p>
            <a:pPr eaLnBrk="1" hangingPunct="1"/>
            <a:r>
              <a:rPr lang="en-US" sz="1200"/>
              <a:t>Non-mobile:	z</a:t>
            </a:r>
            <a:r>
              <a:rPr lang="en-US" sz="1200" baseline="-25000"/>
              <a:t>pre</a:t>
            </a:r>
            <a:r>
              <a:rPr lang="en-US" sz="1200"/>
              <a:t> </a:t>
            </a:r>
            <a:r>
              <a:rPr lang="en-US" sz="1200" u="sng"/>
              <a:t>&lt;</a:t>
            </a:r>
            <a:r>
              <a:rPr lang="en-US" sz="1200"/>
              <a:t> #Arg</a:t>
            </a:r>
          </a:p>
        </p:txBody>
      </p:sp>
      <p:sp>
        <p:nvSpPr>
          <p:cNvPr id="110" name="Text Box 164"/>
          <p:cNvSpPr txBox="1">
            <a:spLocks noChangeArrowheads="1"/>
          </p:cNvSpPr>
          <p:nvPr/>
        </p:nvSpPr>
        <p:spPr bwMode="auto">
          <a:xfrm>
            <a:off x="4424365" y="5319714"/>
            <a:ext cx="4600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For peptides with non-mobile protons, fragmentation tends to proceed via charge-remote mechanisms. MS/MS spectra will be dominated by a few ions, typically: </a:t>
            </a:r>
          </a:p>
          <a:p>
            <a:pPr eaLnBrk="1" hangingPunct="1"/>
            <a:r>
              <a:rPr lang="en-US" sz="1200"/>
              <a:t>	C-term side of D, E</a:t>
            </a:r>
          </a:p>
          <a:p>
            <a:pPr eaLnBrk="1" hangingPunct="1"/>
            <a:r>
              <a:rPr lang="en-US" sz="1200"/>
              <a:t>	N-term side of P  </a:t>
            </a:r>
          </a:p>
        </p:txBody>
      </p:sp>
    </p:spTree>
    <p:extLst>
      <p:ext uri="{BB962C8B-B14F-4D97-AF65-F5344CB8AC3E}">
        <p14:creationId xmlns:p14="http://schemas.microsoft.com/office/powerpoint/2010/main" xmlns="" val="153401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Sequence </a:t>
            </a:r>
            <a:r>
              <a:rPr lang="en-US" altLang="en-US" dirty="0" smtClean="0"/>
              <a:t>Specific </a:t>
            </a:r>
            <a:r>
              <a:rPr lang="en-US" altLang="en-US" dirty="0"/>
              <a:t>Fragment Ion </a:t>
            </a:r>
            <a:r>
              <a:rPr lang="en-US" altLang="en-US" dirty="0" smtClean="0"/>
              <a:t>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161DA-37A9-480E-8266-756F225CC6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546225" y="1187449"/>
            <a:ext cx="5505450" cy="1003300"/>
            <a:chOff x="1208" y="2710"/>
            <a:chExt cx="3468" cy="632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1208" y="2931"/>
              <a:ext cx="34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00"/>
                  </a:solidFill>
                </a:rPr>
                <a:t>H</a:t>
              </a:r>
              <a:r>
                <a:rPr lang="en-US" sz="1400" b="1" baseline="-25000" dirty="0">
                  <a:solidFill>
                    <a:srgbClr val="000000"/>
                  </a:solidFill>
                </a:rPr>
                <a:t>2</a:t>
              </a:r>
              <a:r>
                <a:rPr lang="en-US" sz="1400" b="1" dirty="0">
                  <a:solidFill>
                    <a:srgbClr val="000000"/>
                  </a:solidFill>
                </a:rPr>
                <a:t>N    CH    C    NH    CH    C    NH    CH    C    NH    CH    C    OH</a:t>
              </a: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560" y="3148"/>
              <a:ext cx="2571" cy="194"/>
              <a:chOff x="1560" y="3148"/>
              <a:chExt cx="2571" cy="194"/>
            </a:xfrm>
          </p:grpSpPr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1560" y="3148"/>
                <a:ext cx="2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1" name="Rectangle 26"/>
              <p:cNvSpPr>
                <a:spLocks noChangeArrowheads="1"/>
              </p:cNvSpPr>
              <p:nvPr/>
            </p:nvSpPr>
            <p:spPr bwMode="auto">
              <a:xfrm>
                <a:off x="2338" y="3148"/>
                <a:ext cx="2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3116" y="3148"/>
                <a:ext cx="2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3890" y="3148"/>
                <a:ext cx="2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1488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178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>
              <a:off x="198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27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55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276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3042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333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3536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382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411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4316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V="1">
              <a:off x="1651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 flipV="1">
              <a:off x="2431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 flipV="1">
              <a:off x="3207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 flipV="1">
              <a:off x="3985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1923" y="2856"/>
              <a:ext cx="22" cy="110"/>
              <a:chOff x="1923" y="2856"/>
              <a:chExt cx="22" cy="110"/>
            </a:xfrm>
          </p:grpSpPr>
          <p:sp>
            <p:nvSpPr>
              <p:cNvPr id="38" name="Line 46"/>
              <p:cNvSpPr>
                <a:spLocks noChangeShapeType="1"/>
              </p:cNvSpPr>
              <p:nvPr/>
            </p:nvSpPr>
            <p:spPr bwMode="auto">
              <a:xfrm flipV="1">
                <a:off x="1923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 flipV="1">
                <a:off x="1945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48"/>
            <p:cNvGrpSpPr>
              <a:grpSpLocks/>
            </p:cNvGrpSpPr>
            <p:nvPr/>
          </p:nvGrpSpPr>
          <p:grpSpPr bwMode="auto">
            <a:xfrm>
              <a:off x="2703" y="2856"/>
              <a:ext cx="22" cy="110"/>
              <a:chOff x="2703" y="2856"/>
              <a:chExt cx="22" cy="110"/>
            </a:xfrm>
          </p:grpSpPr>
          <p:sp>
            <p:nvSpPr>
              <p:cNvPr id="36" name="Line 49"/>
              <p:cNvSpPr>
                <a:spLocks noChangeShapeType="1"/>
              </p:cNvSpPr>
              <p:nvPr/>
            </p:nvSpPr>
            <p:spPr bwMode="auto">
              <a:xfrm flipV="1">
                <a:off x="2703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 flipV="1">
                <a:off x="2725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3479" y="2856"/>
              <a:ext cx="22" cy="110"/>
              <a:chOff x="3479" y="2856"/>
              <a:chExt cx="22" cy="110"/>
            </a:xfrm>
          </p:grpSpPr>
          <p:sp>
            <p:nvSpPr>
              <p:cNvPr id="34" name="Line 52"/>
              <p:cNvSpPr>
                <a:spLocks noChangeShapeType="1"/>
              </p:cNvSpPr>
              <p:nvPr/>
            </p:nvSpPr>
            <p:spPr bwMode="auto">
              <a:xfrm flipV="1">
                <a:off x="3479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3"/>
              <p:cNvSpPr>
                <a:spLocks noChangeShapeType="1"/>
              </p:cNvSpPr>
              <p:nvPr/>
            </p:nvSpPr>
            <p:spPr bwMode="auto">
              <a:xfrm flipV="1">
                <a:off x="3501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54"/>
            <p:cNvGrpSpPr>
              <a:grpSpLocks/>
            </p:cNvGrpSpPr>
            <p:nvPr/>
          </p:nvGrpSpPr>
          <p:grpSpPr bwMode="auto">
            <a:xfrm>
              <a:off x="4257" y="2856"/>
              <a:ext cx="22" cy="110"/>
              <a:chOff x="4257" y="2856"/>
              <a:chExt cx="22" cy="110"/>
            </a:xfrm>
          </p:grpSpPr>
          <p:sp>
            <p:nvSpPr>
              <p:cNvPr id="32" name="Line 55"/>
              <p:cNvSpPr>
                <a:spLocks noChangeShapeType="1"/>
              </p:cNvSpPr>
              <p:nvPr/>
            </p:nvSpPr>
            <p:spPr bwMode="auto">
              <a:xfrm flipV="1">
                <a:off x="4257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56"/>
              <p:cNvSpPr>
                <a:spLocks noChangeShapeType="1"/>
              </p:cNvSpPr>
              <p:nvPr/>
            </p:nvSpPr>
            <p:spPr bwMode="auto">
              <a:xfrm flipV="1">
                <a:off x="4279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30" y="2710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2612" y="2710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3388" y="2710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4164" y="2710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</p:grp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5168901" y="1084264"/>
            <a:ext cx="434975" cy="1158875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72"/>
          <p:cNvSpPr>
            <a:spLocks noChangeArrowheads="1"/>
          </p:cNvSpPr>
          <p:nvPr/>
        </p:nvSpPr>
        <p:spPr bwMode="auto">
          <a:xfrm>
            <a:off x="5514858" y="2162176"/>
            <a:ext cx="35266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0033"/>
                </a:solidFill>
              </a:rPr>
              <a:t>y</a:t>
            </a:r>
            <a:r>
              <a:rPr lang="en-US" sz="1400" b="1" baseline="-25000">
                <a:solidFill>
                  <a:srgbClr val="FF0033"/>
                </a:solidFill>
              </a:rPr>
              <a:t>1</a:t>
            </a:r>
          </a:p>
        </p:txBody>
      </p:sp>
      <p:sp>
        <p:nvSpPr>
          <p:cNvPr id="46" name="Rectangle 76"/>
          <p:cNvSpPr>
            <a:spLocks noChangeArrowheads="1"/>
          </p:cNvSpPr>
          <p:nvPr/>
        </p:nvSpPr>
        <p:spPr bwMode="auto">
          <a:xfrm>
            <a:off x="4868698" y="827089"/>
            <a:ext cx="362279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</a:t>
            </a:r>
            <a:r>
              <a:rPr lang="en-US" sz="1400" b="1" baseline="-25000">
                <a:solidFill>
                  <a:srgbClr val="0000FF"/>
                </a:solidFill>
              </a:rPr>
              <a:t>3</a:t>
            </a:r>
          </a:p>
        </p:txBody>
      </p:sp>
      <p:grpSp>
        <p:nvGrpSpPr>
          <p:cNvPr id="47" name="Group 77"/>
          <p:cNvGrpSpPr>
            <a:grpSpLocks/>
          </p:cNvGrpSpPr>
          <p:nvPr/>
        </p:nvGrpSpPr>
        <p:grpSpPr bwMode="auto">
          <a:xfrm>
            <a:off x="1400175" y="1238251"/>
            <a:ext cx="171450" cy="904875"/>
            <a:chOff x="1116" y="2742"/>
            <a:chExt cx="108" cy="570"/>
          </a:xfrm>
        </p:grpSpPr>
        <p:sp>
          <p:nvSpPr>
            <p:cNvPr id="48" name="Line 78"/>
            <p:cNvSpPr>
              <a:spLocks noChangeShapeType="1"/>
            </p:cNvSpPr>
            <p:nvPr/>
          </p:nvSpPr>
          <p:spPr bwMode="auto">
            <a:xfrm>
              <a:off x="1119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79"/>
            <p:cNvSpPr>
              <a:spLocks noChangeShapeType="1"/>
            </p:cNvSpPr>
            <p:nvPr/>
          </p:nvSpPr>
          <p:spPr bwMode="auto">
            <a:xfrm>
              <a:off x="1116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0"/>
            <p:cNvSpPr>
              <a:spLocks noChangeShapeType="1"/>
            </p:cNvSpPr>
            <p:nvPr/>
          </p:nvSpPr>
          <p:spPr bwMode="auto">
            <a:xfrm>
              <a:off x="1116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81"/>
          <p:cNvGrpSpPr>
            <a:grpSpLocks/>
          </p:cNvGrpSpPr>
          <p:nvPr/>
        </p:nvGrpSpPr>
        <p:grpSpPr bwMode="auto">
          <a:xfrm>
            <a:off x="6888163" y="1238251"/>
            <a:ext cx="171450" cy="904875"/>
            <a:chOff x="4573" y="2742"/>
            <a:chExt cx="108" cy="570"/>
          </a:xfrm>
        </p:grpSpPr>
        <p:sp>
          <p:nvSpPr>
            <p:cNvPr id="52" name="Line 82"/>
            <p:cNvSpPr>
              <a:spLocks noChangeShapeType="1"/>
            </p:cNvSpPr>
            <p:nvPr/>
          </p:nvSpPr>
          <p:spPr bwMode="auto">
            <a:xfrm>
              <a:off x="4678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83"/>
            <p:cNvSpPr>
              <a:spLocks noChangeShapeType="1"/>
            </p:cNvSpPr>
            <p:nvPr/>
          </p:nvSpPr>
          <p:spPr bwMode="auto">
            <a:xfrm flipH="1">
              <a:off x="4573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84"/>
            <p:cNvSpPr>
              <a:spLocks noChangeShapeType="1"/>
            </p:cNvSpPr>
            <p:nvPr/>
          </p:nvSpPr>
          <p:spPr bwMode="auto">
            <a:xfrm flipH="1">
              <a:off x="4573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85"/>
          <p:cNvSpPr>
            <a:spLocks noChangeArrowheads="1"/>
          </p:cNvSpPr>
          <p:nvPr/>
        </p:nvSpPr>
        <p:spPr bwMode="auto">
          <a:xfrm>
            <a:off x="6996537" y="1066801"/>
            <a:ext cx="56906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400" b="1" baseline="30000">
                <a:solidFill>
                  <a:srgbClr val="000000"/>
                </a:solidFill>
              </a:rPr>
              <a:t>n+</a:t>
            </a:r>
          </a:p>
        </p:txBody>
      </p:sp>
      <p:sp>
        <p:nvSpPr>
          <p:cNvPr id="56" name="Line 90"/>
          <p:cNvSpPr>
            <a:spLocks noChangeShapeType="1"/>
          </p:cNvSpPr>
          <p:nvPr/>
        </p:nvSpPr>
        <p:spPr bwMode="auto">
          <a:xfrm>
            <a:off x="5527677" y="1084264"/>
            <a:ext cx="434975" cy="1158875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1"/>
          <p:cNvSpPr>
            <a:spLocks noChangeShapeType="1"/>
          </p:cNvSpPr>
          <p:nvPr/>
        </p:nvSpPr>
        <p:spPr bwMode="auto">
          <a:xfrm>
            <a:off x="4795840" y="1084264"/>
            <a:ext cx="434975" cy="1158875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Rectangle 92"/>
          <p:cNvSpPr>
            <a:spLocks noChangeArrowheads="1"/>
          </p:cNvSpPr>
          <p:nvPr/>
        </p:nvSpPr>
        <p:spPr bwMode="auto">
          <a:xfrm>
            <a:off x="5862566" y="2162176"/>
            <a:ext cx="34304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9999"/>
                </a:solidFill>
              </a:rPr>
              <a:t>z</a:t>
            </a:r>
            <a:r>
              <a:rPr lang="en-US" sz="1400" b="1" baseline="-25000">
                <a:solidFill>
                  <a:srgbClr val="FF9999"/>
                </a:solidFill>
              </a:rPr>
              <a:t>1</a:t>
            </a:r>
          </a:p>
        </p:txBody>
      </p:sp>
      <p:sp>
        <p:nvSpPr>
          <p:cNvPr id="59" name="Rectangle 93"/>
          <p:cNvSpPr>
            <a:spLocks noChangeArrowheads="1"/>
          </p:cNvSpPr>
          <p:nvPr/>
        </p:nvSpPr>
        <p:spPr bwMode="auto">
          <a:xfrm>
            <a:off x="5138621" y="2162176"/>
            <a:ext cx="35266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FF9999"/>
                </a:solidFill>
              </a:rPr>
              <a:t>x</a:t>
            </a:r>
            <a:r>
              <a:rPr lang="en-US" sz="1400" b="1" baseline="-25000" dirty="0">
                <a:solidFill>
                  <a:srgbClr val="FF9999"/>
                </a:solidFill>
              </a:rPr>
              <a:t>1</a:t>
            </a:r>
          </a:p>
        </p:txBody>
      </p:sp>
      <p:sp>
        <p:nvSpPr>
          <p:cNvPr id="60" name="Rectangle 94"/>
          <p:cNvSpPr>
            <a:spLocks noChangeArrowheads="1"/>
          </p:cNvSpPr>
          <p:nvPr/>
        </p:nvSpPr>
        <p:spPr bwMode="auto">
          <a:xfrm>
            <a:off x="4502033" y="827089"/>
            <a:ext cx="35266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6699FF"/>
                </a:solidFill>
              </a:rPr>
              <a:t>a</a:t>
            </a:r>
            <a:r>
              <a:rPr lang="en-US" sz="1400" b="1" baseline="-25000">
                <a:solidFill>
                  <a:srgbClr val="6699FF"/>
                </a:solidFill>
              </a:rPr>
              <a:t>3</a:t>
            </a: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5257683" y="827089"/>
            <a:ext cx="35266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6699FF"/>
                </a:solidFill>
              </a:rPr>
              <a:t>c</a:t>
            </a:r>
            <a:r>
              <a:rPr lang="en-US" sz="1400" b="1" baseline="-25000">
                <a:solidFill>
                  <a:srgbClr val="6699FF"/>
                </a:solidFill>
              </a:rPr>
              <a:t>3</a:t>
            </a:r>
          </a:p>
        </p:txBody>
      </p:sp>
      <p:sp>
        <p:nvSpPr>
          <p:cNvPr id="62" name="Text Box 96"/>
          <p:cNvSpPr txBox="1">
            <a:spLocks noChangeArrowheads="1"/>
          </p:cNvSpPr>
          <p:nvPr/>
        </p:nvSpPr>
        <p:spPr bwMode="auto">
          <a:xfrm>
            <a:off x="1212851" y="2697165"/>
            <a:ext cx="7148111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u="sng"/>
              <a:t>Ion type 		restrictions		residues		delta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a-NH</a:t>
            </a:r>
            <a:r>
              <a:rPr lang="en-US" baseline="-25000"/>
              <a:t>3		</a:t>
            </a:r>
            <a:r>
              <a:rPr lang="en-US"/>
              <a:t>contains NH</a:t>
            </a:r>
            <a:r>
              <a:rPr lang="en-US" baseline="-25000"/>
              <a:t>3</a:t>
            </a:r>
            <a:r>
              <a:rPr lang="en-US"/>
              <a:t> residue	RK NQ		-17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b-NH</a:t>
            </a:r>
            <a:r>
              <a:rPr lang="en-US" baseline="-25000"/>
              <a:t>3</a:t>
            </a:r>
            <a:r>
              <a:rPr lang="en-US"/>
              <a:t>, y-NH</a:t>
            </a:r>
            <a:r>
              <a:rPr lang="en-US" baseline="-25000"/>
              <a:t>3	</a:t>
            </a:r>
            <a:r>
              <a:rPr lang="en-US"/>
              <a:t>contains NH</a:t>
            </a:r>
            <a:r>
              <a:rPr lang="en-US" baseline="-25000"/>
              <a:t>3</a:t>
            </a:r>
            <a:r>
              <a:rPr lang="en-US"/>
              <a:t> residue	RK NQ		-17</a:t>
            </a:r>
            <a:endParaRPr lang="en-US" baseline="-25000"/>
          </a:p>
          <a:p>
            <a:pPr eaLnBrk="1" hangingPunct="1">
              <a:lnSpc>
                <a:spcPct val="150000"/>
              </a:lnSpc>
            </a:pPr>
            <a:r>
              <a:rPr lang="en-US"/>
              <a:t>b-H</a:t>
            </a:r>
            <a:r>
              <a:rPr lang="en-US" baseline="-25000"/>
              <a:t>2</a:t>
            </a:r>
            <a:r>
              <a:rPr lang="en-US"/>
              <a:t>O, y-H</a:t>
            </a:r>
            <a:r>
              <a:rPr lang="en-US" baseline="-25000"/>
              <a:t>2</a:t>
            </a:r>
            <a:r>
              <a:rPr lang="en-US"/>
              <a:t>O	contains H</a:t>
            </a:r>
            <a:r>
              <a:rPr lang="en-US" baseline="-25000"/>
              <a:t>2</a:t>
            </a:r>
            <a:r>
              <a:rPr lang="en-US"/>
              <a:t>O residue 	ST DE		-18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b-H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, y-H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 contains H</a:t>
            </a:r>
            <a:r>
              <a:rPr lang="en-US" baseline="-25000"/>
              <a:t>3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/>
              <a:t> residue	st 		-98</a:t>
            </a:r>
          </a:p>
          <a:p>
            <a:pPr eaLnBrk="1" hangingPunct="1">
              <a:lnSpc>
                <a:spcPct val="150000"/>
              </a:lnSpc>
            </a:pPr>
            <a:endParaRPr lang="en-US"/>
          </a:p>
          <a:p>
            <a:pPr eaLnBrk="1" hangingPunct="1">
              <a:lnSpc>
                <a:spcPct val="150000"/>
              </a:lnSpc>
            </a:pPr>
            <a:r>
              <a:rPr lang="en-US"/>
              <a:t>y++, b++		contains charged residues RHK</a:t>
            </a:r>
          </a:p>
        </p:txBody>
      </p:sp>
    </p:spTree>
    <p:extLst>
      <p:ext uri="{BB962C8B-B14F-4D97-AF65-F5344CB8AC3E}">
        <p14:creationId xmlns:p14="http://schemas.microsoft.com/office/powerpoint/2010/main" xmlns="" val="85035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Immonium</a:t>
            </a:r>
            <a:r>
              <a:rPr lang="en-US" dirty="0" smtClean="0"/>
              <a:t> 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FDEB99-D207-4801-808F-9A728D7F2E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1546225" y="631383"/>
            <a:ext cx="5505450" cy="1003300"/>
            <a:chOff x="1208" y="2710"/>
            <a:chExt cx="3468" cy="632"/>
          </a:xfrm>
        </p:grpSpPr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1208" y="2931"/>
              <a:ext cx="34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00"/>
                  </a:solidFill>
                </a:rPr>
                <a:t>H</a:t>
              </a:r>
              <a:r>
                <a:rPr lang="en-US" sz="1400" b="1" baseline="-25000" dirty="0">
                  <a:solidFill>
                    <a:srgbClr val="000000"/>
                  </a:solidFill>
                </a:rPr>
                <a:t>2</a:t>
              </a:r>
              <a:r>
                <a:rPr lang="en-US" sz="1400" b="1" dirty="0">
                  <a:solidFill>
                    <a:srgbClr val="000000"/>
                  </a:solidFill>
                </a:rPr>
                <a:t>N    CH    C    NH    CH    C    NH    CH    C    NH    CH    C    OH</a:t>
              </a:r>
            </a:p>
          </p:txBody>
        </p: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1560" y="3148"/>
              <a:ext cx="2571" cy="194"/>
              <a:chOff x="1560" y="3148"/>
              <a:chExt cx="2571" cy="194"/>
            </a:xfrm>
          </p:grpSpPr>
          <p:sp>
            <p:nvSpPr>
              <p:cNvPr id="84" name="Rectangle 25"/>
              <p:cNvSpPr>
                <a:spLocks noChangeArrowheads="1"/>
              </p:cNvSpPr>
              <p:nvPr/>
            </p:nvSpPr>
            <p:spPr bwMode="auto">
              <a:xfrm>
                <a:off x="1560" y="3148"/>
                <a:ext cx="2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2338" y="3148"/>
                <a:ext cx="2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6" name="Rectangle 27"/>
              <p:cNvSpPr>
                <a:spLocks noChangeArrowheads="1"/>
              </p:cNvSpPr>
              <p:nvPr/>
            </p:nvSpPr>
            <p:spPr bwMode="auto">
              <a:xfrm>
                <a:off x="3116" y="3148"/>
                <a:ext cx="2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7" name="Rectangle 28"/>
              <p:cNvSpPr>
                <a:spLocks noChangeArrowheads="1"/>
              </p:cNvSpPr>
              <p:nvPr/>
            </p:nvSpPr>
            <p:spPr bwMode="auto">
              <a:xfrm>
                <a:off x="3890" y="3148"/>
                <a:ext cx="2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1488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178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198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227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255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276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3042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>
              <a:off x="333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536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824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>
              <a:off x="4110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4316" y="3019"/>
              <a:ext cx="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V="1">
              <a:off x="1651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 flipV="1">
              <a:off x="2431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 flipV="1">
              <a:off x="3207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flipV="1">
              <a:off x="3985" y="3075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45"/>
            <p:cNvGrpSpPr>
              <a:grpSpLocks/>
            </p:cNvGrpSpPr>
            <p:nvPr/>
          </p:nvGrpSpPr>
          <p:grpSpPr bwMode="auto">
            <a:xfrm>
              <a:off x="1923" y="2856"/>
              <a:ext cx="22" cy="110"/>
              <a:chOff x="1923" y="2856"/>
              <a:chExt cx="22" cy="110"/>
            </a:xfrm>
          </p:grpSpPr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flipV="1">
                <a:off x="1923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flipV="1">
                <a:off x="1945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48"/>
            <p:cNvGrpSpPr>
              <a:grpSpLocks/>
            </p:cNvGrpSpPr>
            <p:nvPr/>
          </p:nvGrpSpPr>
          <p:grpSpPr bwMode="auto">
            <a:xfrm>
              <a:off x="2703" y="2856"/>
              <a:ext cx="22" cy="110"/>
              <a:chOff x="2703" y="2856"/>
              <a:chExt cx="22" cy="110"/>
            </a:xfrm>
          </p:grpSpPr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 flipV="1">
                <a:off x="2703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2725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51"/>
            <p:cNvGrpSpPr>
              <a:grpSpLocks/>
            </p:cNvGrpSpPr>
            <p:nvPr/>
          </p:nvGrpSpPr>
          <p:grpSpPr bwMode="auto">
            <a:xfrm>
              <a:off x="3479" y="2856"/>
              <a:ext cx="22" cy="110"/>
              <a:chOff x="3479" y="2856"/>
              <a:chExt cx="22" cy="110"/>
            </a:xfrm>
          </p:grpSpPr>
          <p:sp>
            <p:nvSpPr>
              <p:cNvPr id="78" name="Line 52"/>
              <p:cNvSpPr>
                <a:spLocks noChangeShapeType="1"/>
              </p:cNvSpPr>
              <p:nvPr/>
            </p:nvSpPr>
            <p:spPr bwMode="auto">
              <a:xfrm flipV="1">
                <a:off x="3479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53"/>
              <p:cNvSpPr>
                <a:spLocks noChangeShapeType="1"/>
              </p:cNvSpPr>
              <p:nvPr/>
            </p:nvSpPr>
            <p:spPr bwMode="auto">
              <a:xfrm flipV="1">
                <a:off x="3501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54"/>
            <p:cNvGrpSpPr>
              <a:grpSpLocks/>
            </p:cNvGrpSpPr>
            <p:nvPr/>
          </p:nvGrpSpPr>
          <p:grpSpPr bwMode="auto">
            <a:xfrm>
              <a:off x="4257" y="2856"/>
              <a:ext cx="22" cy="110"/>
              <a:chOff x="4257" y="2856"/>
              <a:chExt cx="22" cy="110"/>
            </a:xfrm>
          </p:grpSpPr>
          <p:sp>
            <p:nvSpPr>
              <p:cNvPr id="76" name="Line 55"/>
              <p:cNvSpPr>
                <a:spLocks noChangeShapeType="1"/>
              </p:cNvSpPr>
              <p:nvPr/>
            </p:nvSpPr>
            <p:spPr bwMode="auto">
              <a:xfrm flipV="1">
                <a:off x="4257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56"/>
              <p:cNvSpPr>
                <a:spLocks noChangeShapeType="1"/>
              </p:cNvSpPr>
              <p:nvPr/>
            </p:nvSpPr>
            <p:spPr bwMode="auto">
              <a:xfrm flipV="1">
                <a:off x="4279" y="2856"/>
                <a:ext cx="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>
              <a:off x="1830" y="2710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73" name="Rectangle 58"/>
            <p:cNvSpPr>
              <a:spLocks noChangeArrowheads="1"/>
            </p:cNvSpPr>
            <p:nvPr/>
          </p:nvSpPr>
          <p:spPr bwMode="auto">
            <a:xfrm>
              <a:off x="2612" y="2710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74" name="Rectangle 59"/>
            <p:cNvSpPr>
              <a:spLocks noChangeArrowheads="1"/>
            </p:cNvSpPr>
            <p:nvPr/>
          </p:nvSpPr>
          <p:spPr bwMode="auto">
            <a:xfrm>
              <a:off x="3388" y="2710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75" name="Rectangle 60"/>
            <p:cNvSpPr>
              <a:spLocks noChangeArrowheads="1"/>
            </p:cNvSpPr>
            <p:nvPr/>
          </p:nvSpPr>
          <p:spPr bwMode="auto">
            <a:xfrm>
              <a:off x="4164" y="2710"/>
              <a:ext cx="2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</p:grpSp>
      <p:sp>
        <p:nvSpPr>
          <p:cNvPr id="88" name="Line 62"/>
          <p:cNvSpPr>
            <a:spLocks noChangeShapeType="1"/>
          </p:cNvSpPr>
          <p:nvPr/>
        </p:nvSpPr>
        <p:spPr bwMode="auto">
          <a:xfrm>
            <a:off x="5168901" y="528199"/>
            <a:ext cx="434975" cy="1158875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" name="Group 77"/>
          <p:cNvGrpSpPr>
            <a:grpSpLocks/>
          </p:cNvGrpSpPr>
          <p:nvPr/>
        </p:nvGrpSpPr>
        <p:grpSpPr bwMode="auto">
          <a:xfrm>
            <a:off x="1400175" y="682185"/>
            <a:ext cx="171450" cy="904875"/>
            <a:chOff x="1116" y="2742"/>
            <a:chExt cx="108" cy="570"/>
          </a:xfrm>
        </p:grpSpPr>
        <p:sp>
          <p:nvSpPr>
            <p:cNvPr id="92" name="Line 78"/>
            <p:cNvSpPr>
              <a:spLocks noChangeShapeType="1"/>
            </p:cNvSpPr>
            <p:nvPr/>
          </p:nvSpPr>
          <p:spPr bwMode="auto">
            <a:xfrm>
              <a:off x="1119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9"/>
            <p:cNvSpPr>
              <a:spLocks noChangeShapeType="1"/>
            </p:cNvSpPr>
            <p:nvPr/>
          </p:nvSpPr>
          <p:spPr bwMode="auto">
            <a:xfrm>
              <a:off x="1116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0"/>
            <p:cNvSpPr>
              <a:spLocks noChangeShapeType="1"/>
            </p:cNvSpPr>
            <p:nvPr/>
          </p:nvSpPr>
          <p:spPr bwMode="auto">
            <a:xfrm>
              <a:off x="1116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81"/>
          <p:cNvGrpSpPr>
            <a:grpSpLocks/>
          </p:cNvGrpSpPr>
          <p:nvPr/>
        </p:nvGrpSpPr>
        <p:grpSpPr bwMode="auto">
          <a:xfrm>
            <a:off x="6888163" y="682185"/>
            <a:ext cx="171450" cy="904875"/>
            <a:chOff x="4573" y="2742"/>
            <a:chExt cx="108" cy="570"/>
          </a:xfrm>
        </p:grpSpPr>
        <p:sp>
          <p:nvSpPr>
            <p:cNvPr id="96" name="Line 82"/>
            <p:cNvSpPr>
              <a:spLocks noChangeShapeType="1"/>
            </p:cNvSpPr>
            <p:nvPr/>
          </p:nvSpPr>
          <p:spPr bwMode="auto">
            <a:xfrm>
              <a:off x="4678" y="2742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83"/>
            <p:cNvSpPr>
              <a:spLocks noChangeShapeType="1"/>
            </p:cNvSpPr>
            <p:nvPr/>
          </p:nvSpPr>
          <p:spPr bwMode="auto">
            <a:xfrm flipH="1">
              <a:off x="4573" y="2745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84"/>
            <p:cNvSpPr>
              <a:spLocks noChangeShapeType="1"/>
            </p:cNvSpPr>
            <p:nvPr/>
          </p:nvSpPr>
          <p:spPr bwMode="auto">
            <a:xfrm flipH="1">
              <a:off x="4573" y="3309"/>
              <a:ext cx="1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Rectangle 85"/>
          <p:cNvSpPr>
            <a:spLocks noChangeArrowheads="1"/>
          </p:cNvSpPr>
          <p:nvPr/>
        </p:nvSpPr>
        <p:spPr bwMode="auto">
          <a:xfrm>
            <a:off x="6996537" y="510736"/>
            <a:ext cx="56906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400" b="1" baseline="30000">
                <a:solidFill>
                  <a:srgbClr val="000000"/>
                </a:solidFill>
              </a:rPr>
              <a:t>n+</a:t>
            </a:r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>
            <a:off x="6050365" y="528199"/>
            <a:ext cx="434975" cy="1158875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603736" y="1903626"/>
          <a:ext cx="3968229" cy="4261407"/>
        </p:xfrm>
        <a:graphic>
          <a:graphicData uri="http://schemas.openxmlformats.org/drawingml/2006/table">
            <a:tbl>
              <a:tblPr/>
              <a:tblGrid>
                <a:gridCol w="459012"/>
                <a:gridCol w="1473279"/>
                <a:gridCol w="2035938"/>
              </a:tblGrid>
              <a:tr h="2506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Amino Acid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m/z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I,L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Leu,Ile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Asn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K,Q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Lys, Gln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</a:t>
                      </a:r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101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129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His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70, 73, 87,100,</a:t>
                      </a:r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112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,185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70, 126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C-iodoacetamide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Tyr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117, 130, </a:t>
                      </a:r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159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170</a:t>
                      </a:r>
                    </a:p>
                  </a:txBody>
                  <a:tcPr marL="6830" marR="6830" marT="68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5202197" y="3711158"/>
            <a:ext cx="368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99"/>
                </a:solidFill>
              </a:rPr>
              <a:t>Provide partial AA composition,</a:t>
            </a:r>
          </a:p>
          <a:p>
            <a:r>
              <a:rPr lang="en-US" b="1" dirty="0" smtClean="0">
                <a:solidFill>
                  <a:srgbClr val="006699"/>
                </a:solidFill>
              </a:rPr>
              <a:t>but not </a:t>
            </a:r>
            <a:r>
              <a:rPr lang="en-US" b="1" dirty="0" err="1" smtClean="0">
                <a:solidFill>
                  <a:srgbClr val="006699"/>
                </a:solidFill>
              </a:rPr>
              <a:t>stoichiometry</a:t>
            </a:r>
            <a:endParaRPr lang="en-US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5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Complementary Ions b/y </a:t>
            </a:r>
            <a:r>
              <a:rPr lang="en-US" altLang="en-US" dirty="0" smtClean="0"/>
              <a:t>pairs</a:t>
            </a:r>
            <a:endParaRPr lang="en-US" dirty="0"/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C0D0E-150D-41D7-B2E1-E4CEB4A7ACFE}" type="slidenum">
              <a:rPr lang="en-US" smtClean="0">
                <a:solidFill>
                  <a:srgbClr val="F8F8F8"/>
                </a:solidFill>
              </a:rPr>
              <a:pPr/>
              <a:t>7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7" t="12085" r="10277" b="9970"/>
          <a:stretch>
            <a:fillRect/>
          </a:stretch>
        </p:blipFill>
        <p:spPr bwMode="auto">
          <a:xfrm>
            <a:off x="282577" y="595313"/>
            <a:ext cx="8467725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47650" y="3529012"/>
            <a:ext cx="8458200" cy="2867026"/>
            <a:chOff x="156" y="2223"/>
            <a:chExt cx="5328" cy="1806"/>
          </a:xfrm>
        </p:grpSpPr>
        <p:pic>
          <p:nvPicPr>
            <p:cNvPr id="82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76" t="12387" r="10277" b="9970"/>
            <a:stretch>
              <a:fillRect/>
            </a:stretch>
          </p:blipFill>
          <p:spPr bwMode="auto">
            <a:xfrm>
              <a:off x="156" y="2487"/>
              <a:ext cx="532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Rectangle 10"/>
            <p:cNvSpPr>
              <a:spLocks noChangeArrowheads="1"/>
            </p:cNvSpPr>
            <p:nvPr/>
          </p:nvSpPr>
          <p:spPr bwMode="auto">
            <a:xfrm>
              <a:off x="1297" y="2223"/>
              <a:ext cx="27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E V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Q L V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E</a:t>
              </a:r>
              <a:r>
                <a:rPr lang="en-US">
                  <a:solidFill>
                    <a:srgbClr val="FF0000"/>
                  </a:solidFill>
                </a:rPr>
                <a:t>/</a:t>
              </a:r>
              <a:r>
                <a:rPr lang="en-US"/>
                <a:t>S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G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L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V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K</a:t>
              </a:r>
              <a:r>
                <a:rPr lang="en-US">
                  <a:solidFill>
                    <a:srgbClr val="FF00FF"/>
                  </a:solidFill>
                </a:rPr>
                <a:t>|</a:t>
              </a:r>
              <a:r>
                <a:rPr lang="en-US"/>
                <a:t>P</a:t>
              </a: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G G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S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L</a:t>
              </a:r>
              <a:r>
                <a:rPr lang="en-US">
                  <a:solidFill>
                    <a:srgbClr val="0000FF"/>
                  </a:solidFill>
                </a:rPr>
                <a:t>\</a:t>
              </a:r>
              <a:r>
                <a:rPr lang="en-US"/>
                <a:t>R </a:t>
              </a:r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" t="12387" r="10277" b="10272"/>
          <a:stretch>
            <a:fillRect/>
          </a:stretch>
        </p:blipFill>
        <p:spPr bwMode="auto">
          <a:xfrm>
            <a:off x="247652" y="604839"/>
            <a:ext cx="844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349502" y="679450"/>
            <a:ext cx="1914525" cy="2603500"/>
            <a:chOff x="1480" y="428"/>
            <a:chExt cx="1206" cy="1640"/>
          </a:xfrm>
        </p:grpSpPr>
        <p:sp>
          <p:nvSpPr>
            <p:cNvPr id="8211" name="Text Box 24"/>
            <p:cNvSpPr txBox="1">
              <a:spLocks noChangeArrowheads="1"/>
            </p:cNvSpPr>
            <p:nvPr/>
          </p:nvSpPr>
          <p:spPr bwMode="auto">
            <a:xfrm>
              <a:off x="1480" y="432"/>
              <a:ext cx="774" cy="19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  128       99  </a:t>
              </a:r>
            </a:p>
          </p:txBody>
        </p:sp>
        <p:sp>
          <p:nvSpPr>
            <p:cNvPr id="8212" name="Line 15"/>
            <p:cNvSpPr>
              <a:spLocks noChangeShapeType="1"/>
            </p:cNvSpPr>
            <p:nvPr/>
          </p:nvSpPr>
          <p:spPr bwMode="auto">
            <a:xfrm>
              <a:off x="1908" y="428"/>
              <a:ext cx="7" cy="56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7"/>
            <p:cNvSpPr>
              <a:spLocks noChangeShapeType="1"/>
            </p:cNvSpPr>
            <p:nvPr/>
          </p:nvSpPr>
          <p:spPr bwMode="auto">
            <a:xfrm flipH="1">
              <a:off x="1487" y="428"/>
              <a:ext cx="3" cy="206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5"/>
            <p:cNvSpPr>
              <a:spLocks noChangeShapeType="1"/>
            </p:cNvSpPr>
            <p:nvPr/>
          </p:nvSpPr>
          <p:spPr bwMode="auto">
            <a:xfrm>
              <a:off x="2230" y="433"/>
              <a:ext cx="2" cy="947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5" name="Group 29"/>
            <p:cNvGrpSpPr>
              <a:grpSpLocks/>
            </p:cNvGrpSpPr>
            <p:nvPr/>
          </p:nvGrpSpPr>
          <p:grpSpPr bwMode="auto">
            <a:xfrm>
              <a:off x="1486" y="1950"/>
              <a:ext cx="1200" cy="118"/>
              <a:chOff x="1486" y="1906"/>
              <a:chExt cx="1200" cy="118"/>
            </a:xfrm>
          </p:grpSpPr>
          <p:sp>
            <p:nvSpPr>
              <p:cNvPr id="8216" name="Line 26"/>
              <p:cNvSpPr>
                <a:spLocks noChangeShapeType="1"/>
              </p:cNvSpPr>
              <p:nvPr/>
            </p:nvSpPr>
            <p:spPr bwMode="auto">
              <a:xfrm flipH="1" flipV="1">
                <a:off x="2270" y="1906"/>
                <a:ext cx="416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Line 27"/>
              <p:cNvSpPr>
                <a:spLocks noChangeShapeType="1"/>
              </p:cNvSpPr>
              <p:nvPr/>
            </p:nvSpPr>
            <p:spPr bwMode="auto">
              <a:xfrm flipH="1" flipV="1">
                <a:off x="1930" y="1964"/>
                <a:ext cx="75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28"/>
              <p:cNvSpPr>
                <a:spLocks noChangeShapeType="1"/>
              </p:cNvSpPr>
              <p:nvPr/>
            </p:nvSpPr>
            <p:spPr bwMode="auto">
              <a:xfrm flipH="1" flipV="1">
                <a:off x="1486" y="2024"/>
                <a:ext cx="12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251325" y="695326"/>
            <a:ext cx="1905000" cy="2587625"/>
            <a:chOff x="2678" y="438"/>
            <a:chExt cx="1200" cy="1630"/>
          </a:xfrm>
        </p:grpSpPr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3077" y="438"/>
              <a:ext cx="774" cy="19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66FF"/>
                  </a:solidFill>
                </a:rPr>
                <a:t>  99       128  </a:t>
              </a:r>
            </a:p>
          </p:txBody>
        </p:sp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>
              <a:off x="3405" y="446"/>
              <a:ext cx="2" cy="651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4"/>
            <p:cNvSpPr>
              <a:spLocks noChangeShapeType="1"/>
            </p:cNvSpPr>
            <p:nvPr/>
          </p:nvSpPr>
          <p:spPr bwMode="auto">
            <a:xfrm>
              <a:off x="3822" y="446"/>
              <a:ext cx="2" cy="651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6"/>
            <p:cNvSpPr>
              <a:spLocks noChangeShapeType="1"/>
            </p:cNvSpPr>
            <p:nvPr/>
          </p:nvSpPr>
          <p:spPr bwMode="auto">
            <a:xfrm>
              <a:off x="3074" y="442"/>
              <a:ext cx="2" cy="947"/>
            </a:xfrm>
            <a:prstGeom prst="line">
              <a:avLst/>
            </a:prstGeom>
            <a:noFill/>
            <a:ln w="19050" cap="rnd">
              <a:solidFill>
                <a:srgbClr val="0066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7" name="Group 30"/>
            <p:cNvGrpSpPr>
              <a:grpSpLocks/>
            </p:cNvGrpSpPr>
            <p:nvPr/>
          </p:nvGrpSpPr>
          <p:grpSpPr bwMode="auto">
            <a:xfrm flipH="1">
              <a:off x="2678" y="1950"/>
              <a:ext cx="1200" cy="118"/>
              <a:chOff x="1486" y="1906"/>
              <a:chExt cx="1200" cy="118"/>
            </a:xfrm>
          </p:grpSpPr>
          <p:sp>
            <p:nvSpPr>
              <p:cNvPr id="8208" name="Line 31"/>
              <p:cNvSpPr>
                <a:spLocks noChangeShapeType="1"/>
              </p:cNvSpPr>
              <p:nvPr/>
            </p:nvSpPr>
            <p:spPr bwMode="auto">
              <a:xfrm flipH="1" flipV="1">
                <a:off x="2270" y="1906"/>
                <a:ext cx="416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32"/>
              <p:cNvSpPr>
                <a:spLocks noChangeShapeType="1"/>
              </p:cNvSpPr>
              <p:nvPr/>
            </p:nvSpPr>
            <p:spPr bwMode="auto">
              <a:xfrm flipH="1" flipV="1">
                <a:off x="1930" y="1964"/>
                <a:ext cx="756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33"/>
              <p:cNvSpPr>
                <a:spLocks noChangeShapeType="1"/>
              </p:cNvSpPr>
              <p:nvPr/>
            </p:nvSpPr>
            <p:spPr bwMode="auto">
              <a:xfrm flipH="1" flipV="1">
                <a:off x="1486" y="2024"/>
                <a:ext cx="1200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833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" t="12085" r="10376" b="9970"/>
          <a:stretch>
            <a:fillRect/>
          </a:stretch>
        </p:blipFill>
        <p:spPr bwMode="auto">
          <a:xfrm>
            <a:off x="312738" y="3941763"/>
            <a:ext cx="8439150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Dual Picket </a:t>
            </a:r>
            <a:r>
              <a:rPr lang="en-US" altLang="en-US" dirty="0" smtClean="0"/>
              <a:t>Fence</a:t>
            </a:r>
            <a:endParaRPr lang="en-US" dirty="0"/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82768-EAD2-4114-9C32-7B2695495EB7}" type="slidenum">
              <a:rPr lang="en-US" smtClean="0">
                <a:solidFill>
                  <a:srgbClr val="F8F8F8"/>
                </a:solidFill>
              </a:rPr>
              <a:pPr/>
              <a:t>8</a:t>
            </a:fld>
            <a:endParaRPr lang="en-US" smtClean="0">
              <a:solidFill>
                <a:srgbClr val="F8F8F8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" t="12387" r="10178" b="9970"/>
          <a:stretch>
            <a:fillRect/>
          </a:stretch>
        </p:blipFill>
        <p:spPr bwMode="auto">
          <a:xfrm>
            <a:off x="352427" y="919164"/>
            <a:ext cx="8467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57175" y="127001"/>
            <a:ext cx="8737600" cy="6259513"/>
            <a:chOff x="162" y="80"/>
            <a:chExt cx="5504" cy="3943"/>
          </a:xfrm>
        </p:grpSpPr>
        <p:sp>
          <p:nvSpPr>
            <p:cNvPr id="9255" name="Rectangle 5"/>
            <p:cNvSpPr>
              <a:spLocks noChangeArrowheads="1"/>
            </p:cNvSpPr>
            <p:nvPr/>
          </p:nvSpPr>
          <p:spPr bwMode="auto">
            <a:xfrm>
              <a:off x="162" y="80"/>
              <a:ext cx="550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altLang="en-US" sz="2400" dirty="0">
                <a:solidFill>
                  <a:srgbClr val="006699"/>
                </a:solidFill>
              </a:endParaRPr>
            </a:p>
          </p:txBody>
        </p:sp>
        <p:grpSp>
          <p:nvGrpSpPr>
            <p:cNvPr id="9256" name="Group 10"/>
            <p:cNvGrpSpPr>
              <a:grpSpLocks/>
            </p:cNvGrpSpPr>
            <p:nvPr/>
          </p:nvGrpSpPr>
          <p:grpSpPr bwMode="auto">
            <a:xfrm>
              <a:off x="204" y="2278"/>
              <a:ext cx="5316" cy="1745"/>
              <a:chOff x="204" y="2278"/>
              <a:chExt cx="5316" cy="1745"/>
            </a:xfrm>
          </p:grpSpPr>
          <p:pic>
            <p:nvPicPr>
              <p:cNvPr id="925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75" t="12689" r="10376" b="10272"/>
              <a:stretch>
                <a:fillRect/>
              </a:stretch>
            </p:blipFill>
            <p:spPr bwMode="auto">
              <a:xfrm>
                <a:off x="204" y="2493"/>
                <a:ext cx="5316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8" name="Rectangle 9"/>
              <p:cNvSpPr>
                <a:spLocks noChangeArrowheads="1"/>
              </p:cNvSpPr>
              <p:nvPr/>
            </p:nvSpPr>
            <p:spPr bwMode="auto">
              <a:xfrm>
                <a:off x="2033" y="2278"/>
                <a:ext cx="15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/>
                  <a:t>A E</a:t>
                </a:r>
                <a:r>
                  <a:rPr lang="en-US">
                    <a:solidFill>
                      <a:srgbClr val="FF0000"/>
                    </a:solidFill>
                  </a:rPr>
                  <a:t>/</a:t>
                </a:r>
                <a:r>
                  <a:rPr lang="en-US"/>
                  <a:t>D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T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A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L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Y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Y</a:t>
                </a:r>
                <a:r>
                  <a:rPr lang="en-US">
                    <a:solidFill>
                      <a:srgbClr val="FF00FF"/>
                    </a:solidFill>
                  </a:rPr>
                  <a:t>|</a:t>
                </a:r>
                <a:r>
                  <a:rPr lang="en-US"/>
                  <a:t>C</a:t>
                </a:r>
                <a:r>
                  <a:rPr lang="en-US">
                    <a:solidFill>
                      <a:srgbClr val="0000FF"/>
                    </a:solidFill>
                  </a:rPr>
                  <a:t> </a:t>
                </a:r>
                <a:r>
                  <a:rPr lang="en-US"/>
                  <a:t>A</a:t>
                </a:r>
                <a:r>
                  <a:rPr lang="en-US">
                    <a:solidFill>
                      <a:srgbClr val="0000FF"/>
                    </a:solidFill>
                  </a:rPr>
                  <a:t>\</a:t>
                </a:r>
                <a:r>
                  <a:rPr lang="en-US"/>
                  <a:t>K </a:t>
                </a:r>
              </a:p>
            </p:txBody>
          </p:sp>
        </p:grp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030288" y="3375026"/>
            <a:ext cx="6819900" cy="241300"/>
            <a:chOff x="649" y="2126"/>
            <a:chExt cx="4296" cy="152"/>
          </a:xfrm>
        </p:grpSpPr>
        <p:grpSp>
          <p:nvGrpSpPr>
            <p:cNvPr id="9243" name="Group 32"/>
            <p:cNvGrpSpPr>
              <a:grpSpLocks/>
            </p:cNvGrpSpPr>
            <p:nvPr/>
          </p:nvGrpSpPr>
          <p:grpSpPr bwMode="auto">
            <a:xfrm>
              <a:off x="649" y="2126"/>
              <a:ext cx="2148" cy="152"/>
              <a:chOff x="649" y="1928"/>
              <a:chExt cx="2148" cy="152"/>
            </a:xfrm>
          </p:grpSpPr>
          <p:sp>
            <p:nvSpPr>
              <p:cNvPr id="9250" name="Line 17"/>
              <p:cNvSpPr>
                <a:spLocks noChangeShapeType="1"/>
              </p:cNvSpPr>
              <p:nvPr/>
            </p:nvSpPr>
            <p:spPr bwMode="auto">
              <a:xfrm flipH="1" flipV="1">
                <a:off x="2543" y="1928"/>
                <a:ext cx="254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18"/>
              <p:cNvSpPr>
                <a:spLocks noChangeShapeType="1"/>
              </p:cNvSpPr>
              <p:nvPr/>
            </p:nvSpPr>
            <p:spPr bwMode="auto">
              <a:xfrm flipH="1" flipV="1">
                <a:off x="2005" y="1966"/>
                <a:ext cx="792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19"/>
              <p:cNvSpPr>
                <a:spLocks noChangeShapeType="1"/>
              </p:cNvSpPr>
              <p:nvPr/>
            </p:nvSpPr>
            <p:spPr bwMode="auto">
              <a:xfrm flipH="1" flipV="1">
                <a:off x="1672" y="2002"/>
                <a:ext cx="112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Line 30"/>
              <p:cNvSpPr>
                <a:spLocks noChangeShapeType="1"/>
              </p:cNvSpPr>
              <p:nvPr/>
            </p:nvSpPr>
            <p:spPr bwMode="auto">
              <a:xfrm flipH="1" flipV="1">
                <a:off x="1192" y="2044"/>
                <a:ext cx="1605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31"/>
              <p:cNvSpPr>
                <a:spLocks noChangeShapeType="1"/>
              </p:cNvSpPr>
              <p:nvPr/>
            </p:nvSpPr>
            <p:spPr bwMode="auto">
              <a:xfrm flipH="1" flipV="1">
                <a:off x="649" y="2080"/>
                <a:ext cx="2148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4" name="Group 33"/>
            <p:cNvGrpSpPr>
              <a:grpSpLocks/>
            </p:cNvGrpSpPr>
            <p:nvPr/>
          </p:nvGrpSpPr>
          <p:grpSpPr bwMode="auto">
            <a:xfrm flipH="1">
              <a:off x="2797" y="2126"/>
              <a:ext cx="2148" cy="152"/>
              <a:chOff x="649" y="1928"/>
              <a:chExt cx="2148" cy="152"/>
            </a:xfrm>
          </p:grpSpPr>
          <p:sp>
            <p:nvSpPr>
              <p:cNvPr id="9245" name="Line 34"/>
              <p:cNvSpPr>
                <a:spLocks noChangeShapeType="1"/>
              </p:cNvSpPr>
              <p:nvPr/>
            </p:nvSpPr>
            <p:spPr bwMode="auto">
              <a:xfrm flipH="1" flipV="1">
                <a:off x="2543" y="1928"/>
                <a:ext cx="25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35"/>
              <p:cNvSpPr>
                <a:spLocks noChangeShapeType="1"/>
              </p:cNvSpPr>
              <p:nvPr/>
            </p:nvSpPr>
            <p:spPr bwMode="auto">
              <a:xfrm flipH="1" flipV="1">
                <a:off x="2005" y="1966"/>
                <a:ext cx="7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36"/>
              <p:cNvSpPr>
                <a:spLocks noChangeShapeType="1"/>
              </p:cNvSpPr>
              <p:nvPr/>
            </p:nvSpPr>
            <p:spPr bwMode="auto">
              <a:xfrm flipH="1" flipV="1">
                <a:off x="1672" y="2002"/>
                <a:ext cx="112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37"/>
              <p:cNvSpPr>
                <a:spLocks noChangeShapeType="1"/>
              </p:cNvSpPr>
              <p:nvPr/>
            </p:nvSpPr>
            <p:spPr bwMode="auto">
              <a:xfrm flipH="1" flipV="1">
                <a:off x="1192" y="2044"/>
                <a:ext cx="160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38"/>
              <p:cNvSpPr>
                <a:spLocks noChangeShapeType="1"/>
              </p:cNvSpPr>
              <p:nvPr/>
            </p:nvSpPr>
            <p:spPr bwMode="auto">
              <a:xfrm flipH="1" flipV="1">
                <a:off x="649" y="2080"/>
                <a:ext cx="21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993775" y="990601"/>
            <a:ext cx="5530850" cy="1790700"/>
            <a:chOff x="626" y="624"/>
            <a:chExt cx="3484" cy="1128"/>
          </a:xfrm>
        </p:grpSpPr>
        <p:sp>
          <p:nvSpPr>
            <p:cNvPr id="9234" name="Text Box 21"/>
            <p:cNvSpPr txBox="1">
              <a:spLocks noChangeArrowheads="1"/>
            </p:cNvSpPr>
            <p:nvPr/>
          </p:nvSpPr>
          <p:spPr bwMode="auto">
            <a:xfrm>
              <a:off x="629" y="624"/>
              <a:ext cx="3480" cy="19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66FF"/>
                  </a:solidFill>
                </a:rPr>
                <a:t>   115           101          71        113               163                   163        </a:t>
              </a:r>
            </a:p>
          </p:txBody>
        </p:sp>
        <p:grpSp>
          <p:nvGrpSpPr>
            <p:cNvPr id="9235" name="Group 64"/>
            <p:cNvGrpSpPr>
              <a:grpSpLocks/>
            </p:cNvGrpSpPr>
            <p:nvPr/>
          </p:nvGrpSpPr>
          <p:grpSpPr bwMode="auto">
            <a:xfrm>
              <a:off x="626" y="637"/>
              <a:ext cx="3484" cy="1115"/>
              <a:chOff x="626" y="637"/>
              <a:chExt cx="3484" cy="1115"/>
            </a:xfrm>
          </p:grpSpPr>
          <p:sp>
            <p:nvSpPr>
              <p:cNvPr id="9236" name="Line 22"/>
              <p:cNvSpPr>
                <a:spLocks noChangeShapeType="1"/>
              </p:cNvSpPr>
              <p:nvPr/>
            </p:nvSpPr>
            <p:spPr bwMode="auto">
              <a:xfrm>
                <a:off x="1173" y="637"/>
                <a:ext cx="2" cy="107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3"/>
              <p:cNvSpPr>
                <a:spLocks noChangeShapeType="1"/>
              </p:cNvSpPr>
              <p:nvPr/>
            </p:nvSpPr>
            <p:spPr bwMode="auto">
              <a:xfrm>
                <a:off x="1668" y="637"/>
                <a:ext cx="2" cy="1078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Line 24"/>
              <p:cNvSpPr>
                <a:spLocks noChangeShapeType="1"/>
              </p:cNvSpPr>
              <p:nvPr/>
            </p:nvSpPr>
            <p:spPr bwMode="auto">
              <a:xfrm>
                <a:off x="626" y="637"/>
                <a:ext cx="2" cy="1115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42"/>
              <p:cNvSpPr>
                <a:spLocks noChangeShapeType="1"/>
              </p:cNvSpPr>
              <p:nvPr/>
            </p:nvSpPr>
            <p:spPr bwMode="auto">
              <a:xfrm>
                <a:off x="2009" y="637"/>
                <a:ext cx="2" cy="731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Line 41"/>
              <p:cNvSpPr>
                <a:spLocks noChangeShapeType="1"/>
              </p:cNvSpPr>
              <p:nvPr/>
            </p:nvSpPr>
            <p:spPr bwMode="auto">
              <a:xfrm>
                <a:off x="2543" y="637"/>
                <a:ext cx="2" cy="422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43"/>
              <p:cNvSpPr>
                <a:spLocks noChangeShapeType="1"/>
              </p:cNvSpPr>
              <p:nvPr/>
            </p:nvSpPr>
            <p:spPr bwMode="auto">
              <a:xfrm>
                <a:off x="3324" y="637"/>
                <a:ext cx="2" cy="622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46"/>
              <p:cNvSpPr>
                <a:spLocks noChangeShapeType="1"/>
              </p:cNvSpPr>
              <p:nvPr/>
            </p:nvSpPr>
            <p:spPr bwMode="auto">
              <a:xfrm>
                <a:off x="4108" y="637"/>
                <a:ext cx="2" cy="963"/>
              </a:xfrm>
              <a:prstGeom prst="line">
                <a:avLst/>
              </a:prstGeom>
              <a:noFill/>
              <a:ln w="19050" cap="rnd">
                <a:solidFill>
                  <a:srgbClr val="0066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2363790" y="584200"/>
            <a:ext cx="5502275" cy="1930400"/>
            <a:chOff x="1489" y="368"/>
            <a:chExt cx="3466" cy="1216"/>
          </a:xfrm>
        </p:grpSpPr>
        <p:sp>
          <p:nvSpPr>
            <p:cNvPr id="9225" name="Text Box 61"/>
            <p:cNvSpPr txBox="1">
              <a:spLocks noChangeArrowheads="1"/>
            </p:cNvSpPr>
            <p:nvPr/>
          </p:nvSpPr>
          <p:spPr bwMode="auto">
            <a:xfrm flipH="1">
              <a:off x="1506" y="368"/>
              <a:ext cx="3449" cy="19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       163                   163               113</a:t>
              </a:r>
              <a:r>
                <a:rPr lang="en-US" sz="1400"/>
                <a:t>         </a:t>
              </a:r>
              <a:r>
                <a:rPr lang="en-US" sz="1400">
                  <a:solidFill>
                    <a:srgbClr val="FF0000"/>
                  </a:solidFill>
                </a:rPr>
                <a:t>71</a:t>
              </a:r>
              <a:r>
                <a:rPr lang="en-US" sz="1400"/>
                <a:t>        </a:t>
              </a:r>
              <a:r>
                <a:rPr lang="en-US" sz="1400">
                  <a:solidFill>
                    <a:srgbClr val="FF0000"/>
                  </a:solidFill>
                </a:rPr>
                <a:t>101</a:t>
              </a:r>
              <a:r>
                <a:rPr lang="en-US" sz="1400"/>
                <a:t>          </a:t>
              </a:r>
              <a:r>
                <a:rPr lang="en-US" sz="1400">
                  <a:solidFill>
                    <a:srgbClr val="FF0000"/>
                  </a:solidFill>
                </a:rPr>
                <a:t>115     </a:t>
              </a:r>
            </a:p>
          </p:txBody>
        </p:sp>
        <p:grpSp>
          <p:nvGrpSpPr>
            <p:cNvPr id="9226" name="Group 69"/>
            <p:cNvGrpSpPr>
              <a:grpSpLocks/>
            </p:cNvGrpSpPr>
            <p:nvPr/>
          </p:nvGrpSpPr>
          <p:grpSpPr bwMode="auto">
            <a:xfrm>
              <a:off x="1489" y="386"/>
              <a:ext cx="3458" cy="1198"/>
              <a:chOff x="1489" y="386"/>
              <a:chExt cx="3458" cy="1198"/>
            </a:xfrm>
          </p:grpSpPr>
          <p:sp>
            <p:nvSpPr>
              <p:cNvPr id="9227" name="Line 56"/>
              <p:cNvSpPr>
                <a:spLocks noChangeShapeType="1"/>
              </p:cNvSpPr>
              <p:nvPr/>
            </p:nvSpPr>
            <p:spPr bwMode="auto">
              <a:xfrm>
                <a:off x="3582" y="386"/>
                <a:ext cx="5" cy="401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53"/>
              <p:cNvSpPr>
                <a:spLocks noChangeShapeType="1"/>
              </p:cNvSpPr>
              <p:nvPr/>
            </p:nvSpPr>
            <p:spPr bwMode="auto">
              <a:xfrm flipH="1">
                <a:off x="4398" y="386"/>
                <a:ext cx="2" cy="115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Line 54"/>
              <p:cNvSpPr>
                <a:spLocks noChangeShapeType="1"/>
              </p:cNvSpPr>
              <p:nvPr/>
            </p:nvSpPr>
            <p:spPr bwMode="auto">
              <a:xfrm flipH="1">
                <a:off x="3903" y="386"/>
                <a:ext cx="2" cy="115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55"/>
              <p:cNvSpPr>
                <a:spLocks noChangeShapeType="1"/>
              </p:cNvSpPr>
              <p:nvPr/>
            </p:nvSpPr>
            <p:spPr bwMode="auto">
              <a:xfrm flipH="1">
                <a:off x="4945" y="386"/>
                <a:ext cx="2" cy="119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57"/>
              <p:cNvSpPr>
                <a:spLocks noChangeShapeType="1"/>
              </p:cNvSpPr>
              <p:nvPr/>
            </p:nvSpPr>
            <p:spPr bwMode="auto">
              <a:xfrm flipH="1">
                <a:off x="3028" y="386"/>
                <a:ext cx="2" cy="453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58"/>
              <p:cNvSpPr>
                <a:spLocks noChangeShapeType="1"/>
              </p:cNvSpPr>
              <p:nvPr/>
            </p:nvSpPr>
            <p:spPr bwMode="auto">
              <a:xfrm flipH="1">
                <a:off x="2265" y="386"/>
                <a:ext cx="2" cy="66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Line 60"/>
              <p:cNvSpPr>
                <a:spLocks noChangeShapeType="1"/>
              </p:cNvSpPr>
              <p:nvPr/>
            </p:nvSpPr>
            <p:spPr bwMode="auto">
              <a:xfrm flipH="1">
                <a:off x="1489" y="386"/>
                <a:ext cx="2" cy="115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350" y="657226"/>
            <a:ext cx="6667500" cy="5238751"/>
            <a:chOff x="895350" y="762001"/>
            <a:chExt cx="6667500" cy="5238750"/>
          </a:xfrm>
        </p:grpSpPr>
        <p:pic>
          <p:nvPicPr>
            <p:cNvPr id="10247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90" t="11812" r="10873" b="1755"/>
            <a:stretch/>
          </p:blipFill>
          <p:spPr bwMode="auto">
            <a:xfrm>
              <a:off x="895350" y="762001"/>
              <a:ext cx="66675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ctangle 6"/>
            <p:cNvSpPr>
              <a:spLocks noChangeAspect="1" noChangeArrowheads="1"/>
            </p:cNvSpPr>
            <p:nvPr/>
          </p:nvSpPr>
          <p:spPr bwMode="auto">
            <a:xfrm>
              <a:off x="2239963" y="1751013"/>
              <a:ext cx="6350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7"/>
            <p:cNvSpPr>
              <a:spLocks noChangeAspect="1" noChangeShapeType="1"/>
            </p:cNvSpPr>
            <p:nvPr/>
          </p:nvSpPr>
          <p:spPr bwMode="auto">
            <a:xfrm>
              <a:off x="2282825" y="1808163"/>
              <a:ext cx="549275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8"/>
            <p:cNvSpPr>
              <a:spLocks noChangeAspect="1" noChangeShapeType="1"/>
            </p:cNvSpPr>
            <p:nvPr/>
          </p:nvSpPr>
          <p:spPr bwMode="auto">
            <a:xfrm>
              <a:off x="2290763" y="2036763"/>
              <a:ext cx="54133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9"/>
            <p:cNvSpPr>
              <a:spLocks noChangeAspect="1" noChangeArrowheads="1"/>
            </p:cNvSpPr>
            <p:nvPr/>
          </p:nvSpPr>
          <p:spPr bwMode="auto">
            <a:xfrm>
              <a:off x="2181225" y="1241426"/>
              <a:ext cx="5205412" cy="40274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 of a Peptide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BE5C7A-E4AC-4393-BB1C-A44B0AA868BB}" type="slidenum">
              <a:rPr lang="en-US" smtClean="0">
                <a:solidFill>
                  <a:srgbClr val="F8F8F8"/>
                </a:solidFill>
              </a:rPr>
              <a:pPr/>
              <a:t>9</a:t>
            </a:fld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574677" y="5957889"/>
            <a:ext cx="8043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Clauser, K. R.; Baker, P. R.; Burlingame, A. L. " Role of Accurate Mass Measurement ( +/- 10ppm) in Protein Identification Strategies Employing MS or MS/MS and Database Searching"</a:t>
            </a:r>
            <a:r>
              <a:rPr lang="en-US" sz="1200" i="1" dirty="0">
                <a:latin typeface="Calibri" pitchFamily="34" charset="0"/>
              </a:rPr>
              <a:t>, Anal. Chem. </a:t>
            </a:r>
            <a:r>
              <a:rPr lang="en-US" sz="1200" b="1" dirty="0">
                <a:latin typeface="Calibri" pitchFamily="34" charset="0"/>
              </a:rPr>
              <a:t>1999</a:t>
            </a:r>
            <a:r>
              <a:rPr lang="en-US" sz="1200" dirty="0">
                <a:latin typeface="Calibri" pitchFamily="34" charset="0"/>
              </a:rPr>
              <a:t>, 71, 2871-2882.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4D4D4D"/>
        </a:dk1>
        <a:lt1>
          <a:srgbClr val="FFFFFF"/>
        </a:lt1>
        <a:dk2>
          <a:srgbClr val="003399"/>
        </a:dk2>
        <a:lt2>
          <a:srgbClr val="663366"/>
        </a:lt2>
        <a:accent1>
          <a:srgbClr val="3366CC"/>
        </a:accent1>
        <a:accent2>
          <a:srgbClr val="CC6600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B95C00"/>
        </a:accent6>
        <a:hlink>
          <a:srgbClr val="66CCFF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41088</TotalTime>
  <Words>1667</Words>
  <Application>Microsoft Office PowerPoint</Application>
  <PresentationFormat>On-screen Show (4:3)</PresentationFormat>
  <Paragraphs>504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1_Default Design</vt:lpstr>
      <vt:lpstr>Manual De Novo Peptide MS/MS Interpretation For Evaluating Database Search Results</vt:lpstr>
      <vt:lpstr>Topics Covered</vt:lpstr>
      <vt:lpstr>AA Structures &amp; Masses</vt:lpstr>
      <vt:lpstr>Charge-directed Fragmentation Scheme</vt:lpstr>
      <vt:lpstr>Sequence Specific Fragment Ion Types</vt:lpstr>
      <vt:lpstr>Immonium ions</vt:lpstr>
      <vt:lpstr>Complementary Ions b/y pairs</vt:lpstr>
      <vt:lpstr>Dual Picket Fence</vt:lpstr>
      <vt:lpstr>Uniqueness of a Peptide Sequence</vt:lpstr>
      <vt:lpstr>Slide 10</vt:lpstr>
      <vt:lpstr>Dominant Cleavage Proline N-side</vt:lpstr>
      <vt:lpstr>Sparse Dominant Fragmentation</vt:lpstr>
      <vt:lpstr>Slide 13</vt:lpstr>
      <vt:lpstr>Interpreting MS/MS Spectra is Fun!!</vt:lpstr>
      <vt:lpstr>Orbitrap Fusion, High Resolution MS/MS by CID, HCD, or ETD</vt:lpstr>
      <vt:lpstr>CID/HCD/ETD triplets on same precursor  z=3</vt:lpstr>
      <vt:lpstr>CID/HCD/ETD triplets on same precursor z=2</vt:lpstr>
      <vt:lpstr>CID/HCD/ETD triplets on same precursor z=4</vt:lpstr>
      <vt:lpstr>ETD doesn’t work well at high m/z</vt:lpstr>
      <vt:lpstr>Physiochemical Complications to Computational Interpretation</vt:lpstr>
      <vt:lpstr>Localizing a Phosphorylation Site</vt:lpstr>
      <vt:lpstr>PTM Site Localization Test all Locations, Examine Score Gaps</vt:lpstr>
      <vt:lpstr>PTM Site Localization – Confident Localization</vt:lpstr>
      <vt:lpstr>PTM Site Localization – Ambiguous Localization</vt:lpstr>
      <vt:lpstr>PTM Site Localization – Ambiguous Localization 2 sites: 1 confident, 1 ambiguous</vt:lpstr>
      <vt:lpstr>Key Aspects of Scoring Localizations</vt:lpstr>
      <vt:lpstr>Expect Woes &amp; Nuisances</vt:lpstr>
      <vt:lpstr>Slide 28</vt:lpstr>
      <vt:lpstr>Slide 29</vt:lpstr>
      <vt:lpstr>Deamidation of Asn (+1Da)</vt:lpstr>
      <vt:lpstr>Slide 31</vt:lpstr>
      <vt:lpstr>Slide 32</vt:lpstr>
      <vt:lpstr>Source of Incorrect MS/MS Interpretations</vt:lpstr>
      <vt:lpstr>Slide 34</vt:lpstr>
      <vt:lpstr>Additional Resources </vt:lpstr>
      <vt:lpstr>Acknowledgements</vt:lpstr>
    </vt:vector>
  </TitlesOfParts>
  <Company>MPI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ldelucia</dc:creator>
  <cp:lastModifiedBy>Karl</cp:lastModifiedBy>
  <cp:revision>406</cp:revision>
  <dcterms:created xsi:type="dcterms:W3CDTF">2003-03-06T15:35:22Z</dcterms:created>
  <dcterms:modified xsi:type="dcterms:W3CDTF">2014-07-18T15:57:41Z</dcterms:modified>
</cp:coreProperties>
</file>