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440" r:id="rId2"/>
    <p:sldId id="437" r:id="rId3"/>
    <p:sldId id="432" r:id="rId4"/>
    <p:sldId id="429" r:id="rId5"/>
    <p:sldId id="443" r:id="rId6"/>
    <p:sldId id="438" r:id="rId7"/>
    <p:sldId id="439" r:id="rId8"/>
    <p:sldId id="445" r:id="rId9"/>
    <p:sldId id="444" r:id="rId1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9900"/>
    <a:srgbClr val="006600"/>
    <a:srgbClr val="FFFF99"/>
    <a:srgbClr val="EAEAEA"/>
    <a:srgbClr val="800080"/>
    <a:srgbClr val="FF00FF"/>
    <a:srgbClr val="009900"/>
    <a:srgbClr val="C0C0C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9" autoAdjust="0"/>
    <p:restoredTop sz="92062" autoAdjust="0"/>
  </p:normalViewPr>
  <p:slideViewPr>
    <p:cSldViewPr snapToGrid="0">
      <p:cViewPr varScale="1">
        <p:scale>
          <a:sx n="69" d="100"/>
          <a:sy n="69" d="100"/>
        </p:scale>
        <p:origin x="-1158" y="-102"/>
      </p:cViewPr>
      <p:guideLst>
        <p:guide orient="horz" pos="737"/>
        <p:guide orient="horz" pos="3968"/>
        <p:guide pos="2871"/>
        <p:guide pos="366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A34571-CCDB-4322-9237-9EA34FC8C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99D0ACB-AB32-48BC-AAEB-B8230737F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Supplemental Figure 5. mRNA expression analyses.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522 primary breast tumors, 3 metastatic tumors and 22 normal samples were used for two different hierarchical clustering analyses. a) a unsupervised hierarchical clustering analysis using the ~3600 most variably expressed genes was performed with the resulting data tested by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SigClust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to identify twelve possible groups. b) The unsupervised mRNA expression subtypes showed a high correlation to the previously defined PAM50 subtypes, as well as high correlation to ER, PR, and HER2 status, and to TP53, GATA3, MAP3K1 and MAP2K4 mutation status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ALSO USED A PREVIOUSLY PUBLISHED INTRINSIC GENE LIST (13 CLASSES) AND A PAM50 CLASSIFICATION; HIGH AND SIGNIFICANT CONCORDANCE WAS OBSERVED SO PAM50 WAS USED AS A COMMON CLASSIFICATION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Supplemental Figure 12. </a:t>
            </a:r>
            <a:r>
              <a:rPr lang="en-US" b="1" dirty="0">
                <a:latin typeface="+mn-lt"/>
              </a:rPr>
              <a:t>Disease subtypes defined using the expression patterns proteins and </a:t>
            </a:r>
            <a:r>
              <a:rPr lang="en-US" b="1" dirty="0" err="1">
                <a:latin typeface="+mn-lt"/>
              </a:rPr>
              <a:t>phosphoproteins</a:t>
            </a:r>
            <a:r>
              <a:rPr lang="en-US" b="1" dirty="0">
                <a:latin typeface="+mn-lt"/>
              </a:rPr>
              <a:t>.</a:t>
            </a:r>
          </a:p>
          <a:p>
            <a:r>
              <a:rPr lang="en-US" dirty="0">
                <a:latin typeface="+mn-lt"/>
              </a:rPr>
              <a:t>a) Samples (n=403) were ordered by unsupervised clustering using non-negative matrix factorization (NMF) with 7 clusters. Proteins were ordered using hierarchical clustering.</a:t>
            </a:r>
          </a:p>
          <a:p>
            <a:r>
              <a:rPr lang="en-US" dirty="0">
                <a:latin typeface="+mn-lt"/>
              </a:rPr>
              <a:t>Colored squares on right of </a:t>
            </a:r>
            <a:r>
              <a:rPr lang="en-US" dirty="0" err="1">
                <a:latin typeface="+mn-lt"/>
              </a:rPr>
              <a:t>heatmap</a:t>
            </a:r>
            <a:r>
              <a:rPr lang="en-US" dirty="0">
                <a:latin typeface="+mn-lt"/>
              </a:rPr>
              <a:t> represent regions expanded in C. b) Sample annotation ordered as in a. ER, PR, HER2, T (tumor size), and N (node) status: white, negative or T1; black, positive or T2-4; gray, unknown. Mutation status of TP53, PIK3CA, GATA3, MAP3K1 and MAP3K4: white, wild type; black, mutated; gray, unknown. c) Expanded view of the HER2</a:t>
            </a:r>
          </a:p>
          <a:p>
            <a:r>
              <a:rPr lang="en-US" dirty="0">
                <a:latin typeface="+mn-lt"/>
              </a:rPr>
              <a:t>group with expression shown for EGFR, HER2, and HER3 antibodies.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B81F-A831-A045-8884-3FE65909107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B81F-A831-A045-8884-3FE65909107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12892" y="6521107"/>
            <a:ext cx="628650" cy="228600"/>
          </a:xfrm>
        </p:spPr>
        <p:txBody>
          <a:bodyPr/>
          <a:lstStyle>
            <a:lvl1pPr>
              <a:defRPr/>
            </a:lvl1pPr>
          </a:lstStyle>
          <a:p>
            <a:fld id="{19A337E7-7ED6-4BC5-A99F-CD9FCA13B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1B66A8-94A1-4C21-9F2E-2EEB96C7286C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877D3-0382-482F-B55F-0838F5068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23825"/>
            <a:ext cx="211455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23825"/>
            <a:ext cx="619125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7B653B-F3A1-419B-82EC-349EEAE11AC6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7DFCA0-172E-4379-92BA-A1DA7B0F7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ECE2BD-3A0D-42F0-9882-B5DDDC8F6BDA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50CA4-7AB9-42F6-895E-D0C1265F4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A42740-537B-4925-AD3E-894D059318F2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EE9247-B9FD-43B2-967E-1C78D3292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52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152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935410-4C43-4DFE-8709-19FE994C7DD3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F18C7E-CD0E-4014-9FE6-2085DDE59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D7A2A8-069E-45F4-9419-F109DA0D73D1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0F968B-D2BD-46F3-9E0D-3D89056F9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123825"/>
            <a:ext cx="8896864" cy="51435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49968" y="6545821"/>
            <a:ext cx="628650" cy="228600"/>
          </a:xfrm>
        </p:spPr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23B3D-0EE4-4C4F-886D-8D3803FB9FF1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2EE0D-6F5D-47D4-8F02-6BACE3275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97B6D0-307D-4532-A730-AEA448123B43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A89BC8-5BC5-421F-B291-5F808957A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09E4AE-3B1E-474B-9844-C5CD16077184}" type="datetime9">
              <a:rPr lang="en-US"/>
              <a:pPr/>
              <a:t>10/15/2012 10:18:56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ACFA9A-130E-494B-A0AF-D6B609948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 userDrawn="1"/>
        </p:nvSpPr>
        <p:spPr bwMode="auto">
          <a:xfrm>
            <a:off x="0" y="6410325"/>
            <a:ext cx="9144000" cy="44767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3825"/>
            <a:ext cx="8458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0085" name="Rectangle 5"/>
          <p:cNvSpPr>
            <a:spLocks noChangeArrowheads="1"/>
          </p:cNvSpPr>
          <p:nvPr userDrawn="1"/>
        </p:nvSpPr>
        <p:spPr bwMode="auto">
          <a:xfrm>
            <a:off x="1457325" y="6508750"/>
            <a:ext cx="1809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700">
                <a:solidFill>
                  <a:srgbClr val="F8F8F8"/>
                </a:solidFill>
              </a:rPr>
              <a:t>Karl Clauser</a:t>
            </a:r>
          </a:p>
          <a:p>
            <a:pPr eaLnBrk="0" hangingPunct="0"/>
            <a:r>
              <a:rPr lang="en-US" sz="700">
                <a:solidFill>
                  <a:srgbClr val="F8F8F8"/>
                </a:solidFill>
              </a:rPr>
              <a:t>Proteomics and Biomarker Discovery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08750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F8F8F8"/>
                </a:solidFill>
              </a:defRPr>
            </a:lvl1pPr>
          </a:lstStyle>
          <a:p>
            <a:fld id="{52661BCE-209D-4AAA-A8C5-68051CD2D0F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30089" name="Picture 9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813" y="6442075"/>
            <a:ext cx="1343025" cy="382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9pPr>
    </p:titleStyle>
    <p:bodyStyle>
      <a:lvl1pPr marL="288925" indent="-28892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6125" indent="-28892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SzPct val="80000"/>
        <a:buFont typeface="Arial" charset="0"/>
        <a:buChar char="◘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2675" indent="-16827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Font typeface="Arial" charset="0"/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727"/>
            <a:ext cx="7772400" cy="2907723"/>
          </a:xfrm>
        </p:spPr>
        <p:txBody>
          <a:bodyPr/>
          <a:lstStyle/>
          <a:p>
            <a:r>
              <a:rPr lang="en-US" sz="4000" dirty="0" smtClean="0"/>
              <a:t>B</a:t>
            </a:r>
            <a:r>
              <a:rPr lang="en-US" sz="4000" dirty="0" smtClean="0"/>
              <a:t>reast Cancer Proteomics and the use of TCGA Mutational Data</a:t>
            </a:r>
            <a:br>
              <a:rPr lang="en-US" sz="4000" dirty="0" smtClean="0"/>
            </a:br>
            <a:r>
              <a:rPr lang="en-US" sz="4000" dirty="0" smtClean="0"/>
              <a:t>- Broad </a:t>
            </a:r>
            <a:r>
              <a:rPr lang="en-US" sz="4000" dirty="0"/>
              <a:t>Institute update/issues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Karl Clauser</a:t>
            </a:r>
          </a:p>
          <a:p>
            <a:r>
              <a:rPr lang="en-US" b="1" dirty="0" smtClean="0"/>
              <a:t>CPTAC Data Jamboree</a:t>
            </a:r>
          </a:p>
          <a:p>
            <a:r>
              <a:rPr lang="en-US" b="1" dirty="0"/>
              <a:t>October </a:t>
            </a:r>
            <a:r>
              <a:rPr lang="en-US" b="1" dirty="0" smtClean="0"/>
              <a:t>16, </a:t>
            </a:r>
            <a:r>
              <a:rPr lang="en-US" b="1" dirty="0"/>
              <a:t>2012</a:t>
            </a:r>
          </a:p>
          <a:p>
            <a:r>
              <a:rPr lang="en-US" b="1" dirty="0"/>
              <a:t>Bethesda, </a:t>
            </a:r>
            <a:r>
              <a:rPr lang="en-US" b="1" dirty="0" smtClean="0"/>
              <a:t>MD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337E7-7ED6-4BC5-A99F-CD9FCA13B1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0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Clustering of mRNA Expression and Breast Cancer Subtypes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2"/>
          <a:stretch/>
        </p:blipFill>
        <p:spPr bwMode="auto">
          <a:xfrm>
            <a:off x="28575" y="1019175"/>
            <a:ext cx="6965156" cy="53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775" y="742176"/>
            <a:ext cx="134049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TCGA Nature 2012</a:t>
            </a:r>
            <a:endParaRPr lang="en-US" sz="1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290" y="2521019"/>
            <a:ext cx="1759392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CPTAC goal is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 produce a</a:t>
            </a:r>
          </a:p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Proteomic</a:t>
            </a:r>
          </a:p>
          <a:p>
            <a:r>
              <a:rPr lang="en-US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Equivalent</a:t>
            </a:r>
          </a:p>
          <a:p>
            <a:endParaRPr lang="en-US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Rows -ID</a:t>
            </a:r>
          </a:p>
          <a:p>
            <a:pPr>
              <a:tabLst>
                <a:tab pos="228600" algn="l"/>
              </a:tabLst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</a:t>
            </a:r>
            <a:r>
              <a:rPr lang="en-US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site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Protein</a:t>
            </a:r>
          </a:p>
          <a:p>
            <a:pPr>
              <a:tabLst>
                <a:tab pos="228600" algn="l"/>
              </a:tabLst>
            </a:pPr>
            <a:endParaRPr lang="en-US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Color - Quant</a:t>
            </a:r>
          </a:p>
          <a:p>
            <a:pPr>
              <a:tabLst>
                <a:tab pos="228600" algn="l"/>
              </a:tabLst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iTRAQ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Ratio</a:t>
            </a:r>
          </a:p>
          <a:p>
            <a:pPr>
              <a:tabLst>
                <a:tab pos="228600" algn="l"/>
              </a:tabLst>
            </a:pP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Column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patient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25249" y="6508750"/>
            <a:ext cx="628650" cy="228600"/>
          </a:xfrm>
        </p:spPr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894842"/>
            <a:ext cx="4299204" cy="5486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46002"/>
            <a:ext cx="36666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171 cancer related proteins and </a:t>
            </a:r>
            <a:r>
              <a:rPr lang="en-US" sz="1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phosphoproteins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(n=403)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HIGHLY concordant with mRNA subtypes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Two potentially novel groups identified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Suspected stromal derivation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 difference in % tumor cell content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Not recapitulated by </a:t>
            </a:r>
            <a:r>
              <a:rPr lang="en-US" sz="1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miR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DNA methylation, mutation or copy number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Supervised analysis shows many differential mRNA transcripts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Difference appears a QUALITATIVE biological difference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Clustering of RPPA data hints at complementarity of proteomics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1234" y="545067"/>
            <a:ext cx="134049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TCGA Nature 2012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Sup fig 12</a:t>
            </a:r>
            <a:endParaRPr lang="en-US" sz="1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81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20625 CPTA breast requisi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347468"/>
            <a:ext cx="6900212" cy="1859156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3859" y="875346"/>
            <a:ext cx="9042400" cy="3246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348 Primary breast cancers “comprehensively” analyzed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Genomic DNA copy number arrays (</a:t>
            </a:r>
            <a:r>
              <a:rPr lang="en-US" sz="2400" dirty="0" err="1" smtClean="0">
                <a:solidFill>
                  <a:prstClr val="black"/>
                </a:solidFill>
              </a:rPr>
              <a:t>Affy</a:t>
            </a:r>
            <a:r>
              <a:rPr lang="en-US" sz="2400" dirty="0" smtClean="0">
                <a:solidFill>
                  <a:prstClr val="black"/>
                </a:solidFill>
              </a:rPr>
              <a:t>; n=547)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DNA methylation (</a:t>
            </a:r>
            <a:r>
              <a:rPr lang="en-US" sz="2400" dirty="0" err="1" smtClean="0">
                <a:solidFill>
                  <a:prstClr val="black"/>
                </a:solidFill>
              </a:rPr>
              <a:t>Illumina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Infinium</a:t>
            </a:r>
            <a:r>
              <a:rPr lang="en-US" sz="2400" dirty="0" smtClean="0">
                <a:solidFill>
                  <a:prstClr val="black"/>
                </a:solidFill>
              </a:rPr>
              <a:t>; n= 802)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</a:rPr>
              <a:t>Exome</a:t>
            </a:r>
            <a:r>
              <a:rPr lang="en-US" sz="2400" dirty="0" smtClean="0">
                <a:solidFill>
                  <a:prstClr val="black"/>
                </a:solidFill>
              </a:rPr>
              <a:t> sequencing (n=507)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Whole Genome sequencing (?n &lt;&lt; 348)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mRNA arrays (</a:t>
            </a:r>
            <a:r>
              <a:rPr lang="en-US" sz="2400" dirty="0" err="1" smtClean="0">
                <a:solidFill>
                  <a:prstClr val="black"/>
                </a:solidFill>
              </a:rPr>
              <a:t>Affy</a:t>
            </a:r>
            <a:r>
              <a:rPr lang="en-US" sz="2400" dirty="0" smtClean="0">
                <a:solidFill>
                  <a:prstClr val="black"/>
                </a:solidFill>
              </a:rPr>
              <a:t>; n=547)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microRNA sequencing (n=697)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</a:rPr>
              <a:t>RNASeq</a:t>
            </a:r>
            <a:r>
              <a:rPr lang="en-US" sz="2400" dirty="0" smtClean="0">
                <a:solidFill>
                  <a:prstClr val="black"/>
                </a:solidFill>
              </a:rPr>
              <a:t> (?n &gt; 348)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Reverse phase protein arrays (Gordon Mills RPPA; n=403)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</a:t>
            </a:r>
            <a:r>
              <a:rPr lang="en-US" dirty="0" smtClean="0"/>
              <a:t>100 </a:t>
            </a:r>
            <a:r>
              <a:rPr lang="en-US" dirty="0"/>
              <a:t>(of 150-200) samples selected from published TCGA breast cancer </a:t>
            </a:r>
            <a:r>
              <a:rPr lang="en-US" dirty="0" smtClean="0"/>
              <a:t>subset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25249" y="6508750"/>
            <a:ext cx="628650" cy="228600"/>
          </a:xfrm>
        </p:spPr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"/>
          <a:stretch>
            <a:fillRect/>
          </a:stretch>
        </p:blipFill>
        <p:spPr bwMode="auto">
          <a:xfrm>
            <a:off x="301288" y="782993"/>
            <a:ext cx="8520315" cy="5067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Quantitative  Proteome </a:t>
            </a:r>
            <a:r>
              <a:rPr lang="en-US" sz="2400" dirty="0"/>
              <a:t>and </a:t>
            </a:r>
            <a:r>
              <a:rPr lang="en-US" sz="2400" dirty="0" err="1" smtClean="0"/>
              <a:t>Phosphoproteome</a:t>
            </a:r>
            <a:r>
              <a:rPr lang="en-US" sz="2400" dirty="0" smtClean="0"/>
              <a:t> Analysis </a:t>
            </a:r>
            <a:r>
              <a:rPr lang="en-US" sz="2400" dirty="0"/>
              <a:t>(Broad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6536" y="6001747"/>
            <a:ext cx="2582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 dirty="0">
                <a:latin typeface="Calibri" pitchFamily="34" charset="0"/>
                <a:cs typeface="Calibri" pitchFamily="34" charset="0"/>
              </a:rPr>
              <a:t>1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mg peptide per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iTRAQ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channel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10201" y="3968457"/>
            <a:ext cx="6395286" cy="2341067"/>
            <a:chOff x="2710201" y="3968457"/>
            <a:chExt cx="6395286" cy="2341067"/>
          </a:xfrm>
        </p:grpSpPr>
        <p:sp>
          <p:nvSpPr>
            <p:cNvPr id="6" name="TextBox 5"/>
            <p:cNvSpPr txBox="1"/>
            <p:nvPr/>
          </p:nvSpPr>
          <p:spPr>
            <a:xfrm>
              <a:off x="2710201" y="6001747"/>
              <a:ext cx="6390019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1,440 LC-MS/MS runs = 40 patient triplets x (12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phospho</a:t>
              </a:r>
              <a:r>
                <a:rPr lang="en-US" sz="14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frxns</a:t>
              </a:r>
              <a:r>
                <a:rPr lang="en-US" sz="14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 + 24 proteome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frxns</a:t>
              </a:r>
              <a:r>
                <a:rPr lang="en-US" sz="14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47587" y="3968457"/>
              <a:ext cx="7579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Protein</a:t>
              </a:r>
            </a:p>
            <a:p>
              <a:pPr algn="ctr"/>
              <a:r>
                <a:rPr lang="en-US" sz="12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Sequence</a:t>
              </a:r>
            </a:p>
            <a:p>
              <a:pPr algn="ctr"/>
              <a:r>
                <a:rPr lang="en-US" sz="12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Database?</a:t>
              </a:r>
              <a:endParaRPr lang="en-US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25249" y="6508750"/>
            <a:ext cx="628650" cy="228600"/>
          </a:xfrm>
        </p:spPr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Utilizing TCGA Mutational Data for MS/MS Identifications</a:t>
            </a:r>
            <a:endParaRPr lang="en-US" sz="2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19200"/>
            <a:ext cx="8686801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61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charset="0"/>
              <a:buChar char="◘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2675" indent="-1682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b="1" dirty="0" smtClean="0"/>
              <a:t>Extension of conventional search methods</a:t>
            </a:r>
          </a:p>
          <a:p>
            <a:pPr lvl="1"/>
            <a:r>
              <a:rPr lang="en-US" sz="2600" dirty="0" smtClean="0"/>
              <a:t>Assemble all mutations that can lead to AA changes</a:t>
            </a:r>
          </a:p>
          <a:p>
            <a:pPr lvl="1"/>
            <a:r>
              <a:rPr lang="en-US" sz="2600" dirty="0" smtClean="0"/>
              <a:t>Encode information into FASTA sequence file</a:t>
            </a:r>
          </a:p>
          <a:p>
            <a:pPr lvl="1"/>
            <a:r>
              <a:rPr lang="en-US" sz="2600" dirty="0" smtClean="0"/>
              <a:t>Allows use with any data analysis pipeline</a:t>
            </a:r>
          </a:p>
          <a:p>
            <a:pPr lvl="1"/>
            <a:r>
              <a:rPr lang="en-US" sz="2600" dirty="0" err="1" smtClean="0"/>
              <a:t>CompRef</a:t>
            </a:r>
            <a:r>
              <a:rPr lang="en-US" sz="2600" dirty="0" smtClean="0"/>
              <a:t> mutational data being assembled by</a:t>
            </a:r>
          </a:p>
          <a:p>
            <a:pPr lvl="3"/>
            <a:r>
              <a:rPr lang="en-US" sz="2600" dirty="0" smtClean="0"/>
              <a:t>Bing Zhang (Vanderbilt)</a:t>
            </a:r>
          </a:p>
          <a:p>
            <a:pPr lvl="3"/>
            <a:r>
              <a:rPr lang="en-US" sz="2600" dirty="0" smtClean="0"/>
              <a:t>Brian Risk (UNC)</a:t>
            </a:r>
          </a:p>
          <a:p>
            <a:pPr lvl="3"/>
            <a:r>
              <a:rPr lang="en-US" sz="2600" dirty="0" smtClean="0"/>
              <a:t>David Fenyo (NYU)</a:t>
            </a:r>
          </a:p>
          <a:p>
            <a:pPr lvl="3"/>
            <a:r>
              <a:rPr lang="en-US" sz="2600" dirty="0" smtClean="0"/>
              <a:t>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25249" y="6508750"/>
            <a:ext cx="628650" cy="228600"/>
          </a:xfrm>
        </p:spPr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MS/MS Search Strategies </a:t>
            </a:r>
            <a:r>
              <a:rPr lang="en-US" sz="2400" dirty="0" smtClean="0"/>
              <a:t>w/ Individualized Mutational Data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643" y="840321"/>
            <a:ext cx="2842188" cy="830997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Multiple Serial searches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of multiple FASTA files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Canonical, patient 1, patient 2,…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5559" y="840321"/>
            <a:ext cx="2479910" cy="830997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Single FASTA Concatenated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Canonical, mutant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Protein Entries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4989" y="849846"/>
            <a:ext cx="1942391" cy="830997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Single FASTA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Mutant peptides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Integrated w/ spacers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66" y="2606666"/>
            <a:ext cx="27487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&gt;Canonical Protein</a:t>
            </a: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CRITICALSIKNALINGPATHWAYREGULATOR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41" y="4343886"/>
            <a:ext cx="285212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C00000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&gt;Canonical Protein – 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Patient 1 mutant </a:t>
            </a: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CRITICALSIKNALINGPATHWA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REGULATOR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41" y="4877286"/>
            <a:ext cx="274222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6699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&gt;Canonical Protein – 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Patient </a:t>
            </a: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mutant </a:t>
            </a: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CRITICAL</a:t>
            </a: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IKNALINGPATHWAYREGULATOR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9450" y="2237334"/>
            <a:ext cx="285212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&gt;Canonical Protein</a:t>
            </a: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CRITICALSIKNALINGPATHWAYREGULATOR</a:t>
            </a:r>
          </a:p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&gt;Canonical Protein –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Patient 1 mutant </a:t>
            </a:r>
          </a:p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CRITICALSIKNALINGPATHWA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REGULATOR</a:t>
            </a:r>
          </a:p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&gt;Canonical Protein –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Patient </a:t>
            </a:r>
            <a:r>
              <a:rPr lang="en-US" sz="1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mutant </a:t>
            </a: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CRITICAL</a:t>
            </a: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IKNALINGPATHWAYREGULATOR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9516" y="1829174"/>
            <a:ext cx="1056475" cy="307777"/>
            <a:chOff x="1190625" y="1860799"/>
            <a:chExt cx="1056475" cy="307777"/>
          </a:xfrm>
        </p:grpSpPr>
        <p:sp>
          <p:nvSpPr>
            <p:cNvPr id="13" name="Down Arrow 12"/>
            <p:cNvSpPr/>
            <p:nvPr/>
          </p:nvSpPr>
          <p:spPr>
            <a:xfrm>
              <a:off x="1190625" y="1914675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68" y="1860799"/>
              <a:ext cx="875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All spectra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9516" y="3948927"/>
            <a:ext cx="1448638" cy="307777"/>
            <a:chOff x="819516" y="3437663"/>
            <a:chExt cx="1448638" cy="307777"/>
          </a:xfrm>
        </p:grpSpPr>
        <p:sp>
          <p:nvSpPr>
            <p:cNvPr id="15" name="Down Arrow 14"/>
            <p:cNvSpPr/>
            <p:nvPr/>
          </p:nvSpPr>
          <p:spPr>
            <a:xfrm>
              <a:off x="819516" y="3491539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8449" y="3437663"/>
              <a:ext cx="12597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leftover spectra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38991" y="1829174"/>
            <a:ext cx="1056475" cy="307777"/>
            <a:chOff x="1190625" y="1860799"/>
            <a:chExt cx="1056475" cy="307777"/>
          </a:xfrm>
        </p:grpSpPr>
        <p:sp>
          <p:nvSpPr>
            <p:cNvPr id="20" name="Down Arrow 19"/>
            <p:cNvSpPr/>
            <p:nvPr/>
          </p:nvSpPr>
          <p:spPr>
            <a:xfrm>
              <a:off x="1190625" y="1914675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68" y="1860799"/>
              <a:ext cx="875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All spectra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34616" y="1829174"/>
            <a:ext cx="1056475" cy="307777"/>
            <a:chOff x="1190625" y="1860799"/>
            <a:chExt cx="1056475" cy="307777"/>
          </a:xfrm>
        </p:grpSpPr>
        <p:sp>
          <p:nvSpPr>
            <p:cNvPr id="23" name="Down Arrow 22"/>
            <p:cNvSpPr/>
            <p:nvPr/>
          </p:nvSpPr>
          <p:spPr>
            <a:xfrm>
              <a:off x="1190625" y="1914675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68" y="1860799"/>
              <a:ext cx="875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All spectra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246015" y="2514333"/>
            <a:ext cx="274870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&gt;Canonical Protein</a:t>
            </a: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CRITICALSIKNALINGPATHWAYREGULATOR</a:t>
            </a:r>
          </a:p>
          <a:p>
            <a:r>
              <a:rPr lang="en-US" sz="1200" b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CRITICAL</a:t>
            </a: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IK</a:t>
            </a:r>
            <a:r>
              <a:rPr lang="en-US" sz="1200" b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NALINGPATHWA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81136" y="2195943"/>
            <a:ext cx="2684206" cy="307777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Define trypsin as cleaving at K,R,</a:t>
            </a:r>
            <a:r>
              <a:rPr lang="en-US" sz="1400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J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8162" y="4412710"/>
            <a:ext cx="3091436" cy="1754326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u="sng" dirty="0" smtClean="0">
                <a:latin typeface="Calibri" pitchFamily="34" charset="0"/>
                <a:cs typeface="Calibri" pitchFamily="34" charset="0"/>
              </a:rPr>
              <a:t>Choose approach that balances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Required search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Number of CPU’s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Ability to calculate FDR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Ease &amp; Clarity of Result Organization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25558" y="3448356"/>
            <a:ext cx="2479910" cy="523220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Can search engine retain speed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by skipping redundant peptides?</a:t>
            </a:r>
            <a:endParaRPr lang="en-US" sz="1400" dirty="0" smtClean="0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410" y="5343284"/>
            <a:ext cx="2556021" cy="307777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Can combined FDR be calculated?</a:t>
            </a:r>
            <a:endParaRPr lang="en-US" sz="1400" dirty="0" smtClean="0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1811" y="3176053"/>
            <a:ext cx="1941878" cy="738664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Can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phosphosite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position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numbering be retained?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S9</a:t>
            </a:r>
            <a:r>
              <a:rPr lang="en-US" sz="1400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4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42/</a:t>
            </a:r>
            <a:r>
              <a:rPr lang="en-US" sz="140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8514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Mutations and Organization of Protein Quant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46624"/>
              </p:ext>
            </p:extLst>
          </p:nvPr>
        </p:nvGraphicFramePr>
        <p:xfrm>
          <a:off x="5251276" y="1953491"/>
          <a:ext cx="3732995" cy="4419600"/>
        </p:xfrm>
        <a:graphic>
          <a:graphicData uri="http://schemas.openxmlformats.org/drawingml/2006/table">
            <a:tbl>
              <a:tblPr/>
              <a:tblGrid>
                <a:gridCol w="533285"/>
                <a:gridCol w="533285"/>
                <a:gridCol w="533285"/>
                <a:gridCol w="533285"/>
                <a:gridCol w="533285"/>
                <a:gridCol w="533285"/>
                <a:gridCol w="533285"/>
              </a:tblGrid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Protein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Protein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Subgroup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Canonical protein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Subgroup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Canonical protein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Subgroup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Canonical protein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2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33" marR="8333" marT="8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 3</a:t>
                      </a:r>
                    </a:p>
                  </a:txBody>
                  <a:tcPr marL="8333" marR="8333" marT="8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5740" y="2817308"/>
            <a:ext cx="339714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All shared + distinct peptides</a:t>
            </a:r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endParaRPr lang="en-US" b="1" dirty="0"/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Only distinct peptides</a:t>
            </a:r>
            <a:endParaRPr lang="en-US" b="1" dirty="0"/>
          </a:p>
          <a:p>
            <a:pPr algn="r"/>
            <a:endParaRPr lang="en-US" b="1" dirty="0"/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r>
              <a:rPr lang="en-US" sz="1200" b="1" dirty="0" smtClean="0"/>
              <a:t>Only </a:t>
            </a:r>
            <a:r>
              <a:rPr lang="en-US" sz="1200" b="1" dirty="0" err="1" smtClean="0"/>
              <a:t>canoncial</a:t>
            </a:r>
            <a:r>
              <a:rPr lang="en-US" sz="1200" b="1" dirty="0" smtClean="0"/>
              <a:t> peptides</a:t>
            </a:r>
          </a:p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Only variant 1 peptides</a:t>
            </a:r>
          </a:p>
          <a:p>
            <a:pPr algn="r"/>
            <a:r>
              <a:rPr lang="en-US" sz="1200" b="1" dirty="0">
                <a:solidFill>
                  <a:srgbClr val="92D050"/>
                </a:solidFill>
              </a:rPr>
              <a:t>Only variant </a:t>
            </a:r>
            <a:r>
              <a:rPr lang="en-US" sz="1200" b="1" dirty="0" smtClean="0">
                <a:solidFill>
                  <a:srgbClr val="92D050"/>
                </a:solidFill>
              </a:rPr>
              <a:t>2 peptides</a:t>
            </a:r>
          </a:p>
          <a:p>
            <a:pPr algn="r"/>
            <a:r>
              <a:rPr lang="en-US" sz="1200" b="1" dirty="0">
                <a:solidFill>
                  <a:srgbClr val="0070C0"/>
                </a:solidFill>
              </a:rPr>
              <a:t>Only variant </a:t>
            </a:r>
            <a:r>
              <a:rPr lang="en-US" sz="1200" b="1" dirty="0" smtClean="0">
                <a:solidFill>
                  <a:srgbClr val="0070C0"/>
                </a:solidFill>
              </a:rPr>
              <a:t>3 peptides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743" y="1099435"/>
            <a:ext cx="260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Possible Contributions to</a:t>
            </a:r>
          </a:p>
          <a:p>
            <a:pPr algn="ctr"/>
            <a:r>
              <a:rPr lang="en-US" b="1" u="sng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   Protein Quant Tables    </a:t>
            </a:r>
            <a:endParaRPr lang="en-US" b="1" u="sng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61677"/>
            <a:ext cx="1433789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SM Grouping</a:t>
            </a:r>
          </a:p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Mode</a:t>
            </a:r>
          </a:p>
          <a:p>
            <a:pPr algn="ctr"/>
            <a:endParaRPr lang="en-US" sz="9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Normal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Subgroup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Specific</a:t>
            </a:r>
          </a:p>
          <a:p>
            <a:pPr algn="ctr"/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Not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Yet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built</a:t>
            </a: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42230"/>
              </p:ext>
            </p:extLst>
          </p:nvPr>
        </p:nvGraphicFramePr>
        <p:xfrm>
          <a:off x="467591" y="1054687"/>
          <a:ext cx="3657600" cy="10001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peptide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xxxWxxR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xxxSxxR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xxxFxxR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xxxHxxR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distinct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46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 txBox="1">
            <a:spLocks/>
          </p:cNvSpPr>
          <p:nvPr/>
        </p:nvSpPr>
        <p:spPr bwMode="auto">
          <a:xfrm>
            <a:off x="152400" y="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sz="44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24400" y="1676400"/>
            <a:ext cx="37338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000" b="1" i="1">
                <a:solidFill>
                  <a:srgbClr val="000000"/>
                </a:solidFill>
              </a:rPr>
              <a:t>Washington University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Sherri Davies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Robert Kitchens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Petra Gilmore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Matthew Ellis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Reid Townsend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85800" y="1676400"/>
            <a:ext cx="35052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000" b="1" i="1">
                <a:solidFill>
                  <a:srgbClr val="000000"/>
                </a:solidFill>
              </a:rPr>
              <a:t>Broad Institute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Steve Carr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Karl Clauser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Mike Gillette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Jana Qiao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Philipp Mertins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2000">
                <a:solidFill>
                  <a:srgbClr val="000000"/>
                </a:solidFill>
              </a:rPr>
              <a:t>DR Mani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733800" y="4506913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>
              <a:lnSpc>
                <a:spcPct val="90000"/>
              </a:lnSpc>
              <a:spcAft>
                <a:spcPts val="200"/>
              </a:spcAft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Covaris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25249" y="6508750"/>
            <a:ext cx="628650" cy="228600"/>
          </a:xfrm>
        </p:spPr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4D4D4D"/>
        </a:dk1>
        <a:lt1>
          <a:srgbClr val="FFFFFF"/>
        </a:lt1>
        <a:dk2>
          <a:srgbClr val="003399"/>
        </a:dk2>
        <a:lt2>
          <a:srgbClr val="663366"/>
        </a:lt2>
        <a:accent1>
          <a:srgbClr val="3366CC"/>
        </a:accent1>
        <a:accent2>
          <a:srgbClr val="CC6600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B95C00"/>
        </a:accent6>
        <a:hlink>
          <a:srgbClr val="66CCFF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26273</TotalTime>
  <Words>947</Words>
  <Application>Microsoft Office PowerPoint</Application>
  <PresentationFormat>On-screen Show (4:3)</PresentationFormat>
  <Paragraphs>309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1_Default Design</vt:lpstr>
      <vt:lpstr>Breast Cancer Proteomics and the use of TCGA Mutational Data - Broad Institute update/issues </vt:lpstr>
      <vt:lpstr>Clustering of mRNA Expression and Breast Cancer Subtypes</vt:lpstr>
      <vt:lpstr>Clustering of RPPA data hints at complementarity of proteomics</vt:lpstr>
      <vt:lpstr>Initial 100 (of 150-200) samples selected from published TCGA breast cancer subset</vt:lpstr>
      <vt:lpstr>Quantitative  Proteome and Phosphoproteome Analysis (Broad)</vt:lpstr>
      <vt:lpstr>Utilizing TCGA Mutational Data for MS/MS Identifications</vt:lpstr>
      <vt:lpstr>MS/MS Search Strategies w/ Individualized Mutational Data</vt:lpstr>
      <vt:lpstr>Individual Mutations and Organization of Protein Quant</vt:lpstr>
      <vt:lpstr>Acknowledgements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ldelucia</dc:creator>
  <cp:lastModifiedBy>Karl Clauser</cp:lastModifiedBy>
  <cp:revision>321</cp:revision>
  <dcterms:created xsi:type="dcterms:W3CDTF">2003-03-06T15:35:22Z</dcterms:created>
  <dcterms:modified xsi:type="dcterms:W3CDTF">2012-10-15T16:07:38Z</dcterms:modified>
</cp:coreProperties>
</file>