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448" r:id="rId2"/>
    <p:sldId id="434" r:id="rId3"/>
    <p:sldId id="442" r:id="rId4"/>
    <p:sldId id="433" r:id="rId5"/>
    <p:sldId id="431" r:id="rId6"/>
    <p:sldId id="443" r:id="rId7"/>
    <p:sldId id="444" r:id="rId8"/>
    <p:sldId id="450" r:id="rId9"/>
    <p:sldId id="429" r:id="rId10"/>
    <p:sldId id="449" r:id="rId11"/>
    <p:sldId id="445" r:id="rId12"/>
    <p:sldId id="446" r:id="rId13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009900"/>
    <a:srgbClr val="FFFF99"/>
    <a:srgbClr val="EAEAEA"/>
    <a:srgbClr val="800080"/>
    <a:srgbClr val="FF00FF"/>
    <a:srgbClr val="C0C0C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7" autoAdjust="0"/>
    <p:restoredTop sz="97114" autoAdjust="0"/>
  </p:normalViewPr>
  <p:slideViewPr>
    <p:cSldViewPr snapToGrid="0">
      <p:cViewPr varScale="1">
        <p:scale>
          <a:sx n="71" d="100"/>
          <a:sy n="71" d="100"/>
        </p:scale>
        <p:origin x="-792" y="-102"/>
      </p:cViewPr>
      <p:guideLst>
        <p:guide orient="horz" pos="737"/>
        <p:guide orient="horz" pos="3968"/>
        <p:guide pos="2871"/>
        <p:guide pos="366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zzles\E$\SpectrumMill\msdataSM\CPTAC2\Proteome\ProteinComparisonColumns_alternate_Exp_01_2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razzles\E$\SpectrumMill\msdataSM\CPTAC2\Proteome\ProteinComparisonColumns_alternate_Exp_01_27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razzles\E$\SpectrumMill\msdataSM\CPTAC2\Proteome\ProteinComparisonColumns_alternate_Exp_01_27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eqdb\CPTAC2\stats\countsPerSample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eqdb\CPTAC2\stats\variantTypeHistogram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'alternate-right'!$B$1</c:f>
              <c:strCache>
                <c:ptCount val="1"/>
                <c:pt idx="0">
                  <c:v>Alternative splicing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'alternate-right'!$B$2:$B$28</c:f>
              <c:numCache>
                <c:formatCode>General</c:formatCode>
                <c:ptCount val="27"/>
                <c:pt idx="0">
                  <c:v>124</c:v>
                </c:pt>
                <c:pt idx="1">
                  <c:v>35</c:v>
                </c:pt>
                <c:pt idx="2">
                  <c:v>14</c:v>
                </c:pt>
                <c:pt idx="3">
                  <c:v>17</c:v>
                </c:pt>
                <c:pt idx="4">
                  <c:v>10</c:v>
                </c:pt>
                <c:pt idx="5">
                  <c:v>6</c:v>
                </c:pt>
                <c:pt idx="6">
                  <c:v>9</c:v>
                </c:pt>
                <c:pt idx="7">
                  <c:v>6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0</c:v>
                </c:pt>
                <c:pt idx="19">
                  <c:v>4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5</c:v>
                </c:pt>
                <c:pt idx="25">
                  <c:v>4</c:v>
                </c:pt>
                <c:pt idx="2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94784"/>
        <c:axId val="51650560"/>
      </c:barChart>
      <c:catAx>
        <c:axId val="80694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Proteomics Experiments with Splice Junction Peptide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1650560"/>
        <c:crosses val="autoZero"/>
        <c:auto val="1"/>
        <c:lblAlgn val="ctr"/>
        <c:lblOffset val="100"/>
        <c:noMultiLvlLbl val="0"/>
      </c:catAx>
      <c:valAx>
        <c:axId val="51650560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Alternative Splice Junction Peptides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069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i="0"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50851200"/>
        <c:axId val="81468736"/>
      </c:scatterChart>
      <c:valAx>
        <c:axId val="5085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Proteomics Experiments with Splice Junction Peptide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1468736"/>
        <c:crosses val="autoZero"/>
        <c:crossBetween val="midCat"/>
      </c:valAx>
      <c:valAx>
        <c:axId val="81468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Patients in Common Control  with AS Transcript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508512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'alternate-right'!$I$1</c:f>
              <c:strCache>
                <c:ptCount val="1"/>
                <c:pt idx="0">
                  <c:v>CC#</c:v>
                </c:pt>
              </c:strCache>
            </c:strRef>
          </c:tx>
          <c:spPr>
            <a:ln w="28575">
              <a:noFill/>
            </a:ln>
          </c:spPr>
          <c:xVal>
            <c:numRef>
              <c:f>'alternate-right'!$C$2:$C$280</c:f>
              <c:numCache>
                <c:formatCode>General</c:formatCode>
                <c:ptCount val="279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24</c:v>
                </c:pt>
                <c:pt idx="18">
                  <c:v>21</c:v>
                </c:pt>
                <c:pt idx="19">
                  <c:v>21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18</c:v>
                </c:pt>
                <c:pt idx="25">
                  <c:v>18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17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12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</c:numCache>
            </c:numRef>
          </c:xVal>
          <c:yVal>
            <c:numRef>
              <c:f>'alternate-right'!$I$2:$I$280</c:f>
              <c:numCache>
                <c:formatCode>General</c:formatCode>
                <c:ptCount val="279"/>
                <c:pt idx="0">
                  <c:v>1</c:v>
                </c:pt>
                <c:pt idx="1">
                  <c:v>40</c:v>
                </c:pt>
                <c:pt idx="2">
                  <c:v>39</c:v>
                </c:pt>
                <c:pt idx="3">
                  <c:v>33</c:v>
                </c:pt>
                <c:pt idx="4">
                  <c:v>40</c:v>
                </c:pt>
                <c:pt idx="5">
                  <c:v>38</c:v>
                </c:pt>
                <c:pt idx="6">
                  <c:v>37</c:v>
                </c:pt>
                <c:pt idx="7">
                  <c:v>2</c:v>
                </c:pt>
                <c:pt idx="8">
                  <c:v>33</c:v>
                </c:pt>
                <c:pt idx="9">
                  <c:v>40</c:v>
                </c:pt>
                <c:pt idx="10">
                  <c:v>39</c:v>
                </c:pt>
                <c:pt idx="11">
                  <c:v>1</c:v>
                </c:pt>
                <c:pt idx="12">
                  <c:v>20</c:v>
                </c:pt>
                <c:pt idx="13">
                  <c:v>39</c:v>
                </c:pt>
                <c:pt idx="14">
                  <c:v>25</c:v>
                </c:pt>
                <c:pt idx="15">
                  <c:v>37</c:v>
                </c:pt>
                <c:pt idx="16">
                  <c:v>2</c:v>
                </c:pt>
                <c:pt idx="17">
                  <c:v>1</c:v>
                </c:pt>
                <c:pt idx="18">
                  <c:v>36</c:v>
                </c:pt>
                <c:pt idx="19">
                  <c:v>37</c:v>
                </c:pt>
                <c:pt idx="20">
                  <c:v>39</c:v>
                </c:pt>
                <c:pt idx="21">
                  <c:v>36</c:v>
                </c:pt>
                <c:pt idx="22">
                  <c:v>40</c:v>
                </c:pt>
                <c:pt idx="23">
                  <c:v>16</c:v>
                </c:pt>
                <c:pt idx="24">
                  <c:v>1</c:v>
                </c:pt>
                <c:pt idx="25">
                  <c:v>5</c:v>
                </c:pt>
                <c:pt idx="26">
                  <c:v>13</c:v>
                </c:pt>
                <c:pt idx="27">
                  <c:v>37</c:v>
                </c:pt>
                <c:pt idx="28">
                  <c:v>21</c:v>
                </c:pt>
                <c:pt idx="29">
                  <c:v>4</c:v>
                </c:pt>
                <c:pt idx="30">
                  <c:v>1</c:v>
                </c:pt>
                <c:pt idx="31">
                  <c:v>29</c:v>
                </c:pt>
                <c:pt idx="32">
                  <c:v>23</c:v>
                </c:pt>
                <c:pt idx="33">
                  <c:v>34</c:v>
                </c:pt>
                <c:pt idx="34">
                  <c:v>28</c:v>
                </c:pt>
                <c:pt idx="35">
                  <c:v>36</c:v>
                </c:pt>
                <c:pt idx="36">
                  <c:v>22</c:v>
                </c:pt>
                <c:pt idx="37">
                  <c:v>18</c:v>
                </c:pt>
                <c:pt idx="38">
                  <c:v>29</c:v>
                </c:pt>
                <c:pt idx="39">
                  <c:v>38</c:v>
                </c:pt>
                <c:pt idx="40">
                  <c:v>22</c:v>
                </c:pt>
                <c:pt idx="41">
                  <c:v>14</c:v>
                </c:pt>
                <c:pt idx="42">
                  <c:v>29</c:v>
                </c:pt>
                <c:pt idx="43">
                  <c:v>22</c:v>
                </c:pt>
                <c:pt idx="44">
                  <c:v>1</c:v>
                </c:pt>
                <c:pt idx="45">
                  <c:v>24</c:v>
                </c:pt>
                <c:pt idx="46">
                  <c:v>31</c:v>
                </c:pt>
                <c:pt idx="47">
                  <c:v>1</c:v>
                </c:pt>
                <c:pt idx="48">
                  <c:v>24</c:v>
                </c:pt>
                <c:pt idx="49">
                  <c:v>8</c:v>
                </c:pt>
                <c:pt idx="50">
                  <c:v>2</c:v>
                </c:pt>
                <c:pt idx="51">
                  <c:v>25</c:v>
                </c:pt>
                <c:pt idx="52">
                  <c:v>30</c:v>
                </c:pt>
                <c:pt idx="53">
                  <c:v>34</c:v>
                </c:pt>
                <c:pt idx="54">
                  <c:v>3</c:v>
                </c:pt>
                <c:pt idx="55">
                  <c:v>32</c:v>
                </c:pt>
                <c:pt idx="56">
                  <c:v>1</c:v>
                </c:pt>
                <c:pt idx="57">
                  <c:v>4</c:v>
                </c:pt>
                <c:pt idx="58">
                  <c:v>1</c:v>
                </c:pt>
                <c:pt idx="59">
                  <c:v>33</c:v>
                </c:pt>
                <c:pt idx="60">
                  <c:v>1</c:v>
                </c:pt>
                <c:pt idx="61">
                  <c:v>26</c:v>
                </c:pt>
                <c:pt idx="62">
                  <c:v>40</c:v>
                </c:pt>
                <c:pt idx="63">
                  <c:v>33</c:v>
                </c:pt>
                <c:pt idx="64">
                  <c:v>1</c:v>
                </c:pt>
                <c:pt idx="65">
                  <c:v>5</c:v>
                </c:pt>
                <c:pt idx="66">
                  <c:v>26</c:v>
                </c:pt>
                <c:pt idx="67">
                  <c:v>1</c:v>
                </c:pt>
                <c:pt idx="68">
                  <c:v>4</c:v>
                </c:pt>
                <c:pt idx="69">
                  <c:v>37</c:v>
                </c:pt>
                <c:pt idx="70">
                  <c:v>7</c:v>
                </c:pt>
                <c:pt idx="71">
                  <c:v>21</c:v>
                </c:pt>
                <c:pt idx="72">
                  <c:v>32</c:v>
                </c:pt>
                <c:pt idx="73">
                  <c:v>22</c:v>
                </c:pt>
                <c:pt idx="74">
                  <c:v>2</c:v>
                </c:pt>
                <c:pt idx="75">
                  <c:v>12</c:v>
                </c:pt>
                <c:pt idx="76">
                  <c:v>3</c:v>
                </c:pt>
                <c:pt idx="77">
                  <c:v>16</c:v>
                </c:pt>
                <c:pt idx="78">
                  <c:v>31</c:v>
                </c:pt>
                <c:pt idx="79">
                  <c:v>21</c:v>
                </c:pt>
                <c:pt idx="80">
                  <c:v>1</c:v>
                </c:pt>
                <c:pt idx="81">
                  <c:v>1</c:v>
                </c:pt>
                <c:pt idx="82">
                  <c:v>35</c:v>
                </c:pt>
                <c:pt idx="83">
                  <c:v>40</c:v>
                </c:pt>
                <c:pt idx="84">
                  <c:v>32</c:v>
                </c:pt>
                <c:pt idx="85">
                  <c:v>36</c:v>
                </c:pt>
                <c:pt idx="86">
                  <c:v>1</c:v>
                </c:pt>
                <c:pt idx="87">
                  <c:v>1</c:v>
                </c:pt>
                <c:pt idx="88">
                  <c:v>40</c:v>
                </c:pt>
                <c:pt idx="89">
                  <c:v>2</c:v>
                </c:pt>
                <c:pt idx="90">
                  <c:v>22</c:v>
                </c:pt>
                <c:pt idx="91">
                  <c:v>2</c:v>
                </c:pt>
                <c:pt idx="92">
                  <c:v>28</c:v>
                </c:pt>
                <c:pt idx="93">
                  <c:v>25</c:v>
                </c:pt>
                <c:pt idx="94">
                  <c:v>10</c:v>
                </c:pt>
                <c:pt idx="95">
                  <c:v>38</c:v>
                </c:pt>
                <c:pt idx="96">
                  <c:v>1</c:v>
                </c:pt>
                <c:pt idx="97">
                  <c:v>2</c:v>
                </c:pt>
                <c:pt idx="98">
                  <c:v>29</c:v>
                </c:pt>
                <c:pt idx="99">
                  <c:v>27</c:v>
                </c:pt>
                <c:pt idx="100">
                  <c:v>20</c:v>
                </c:pt>
                <c:pt idx="101">
                  <c:v>1</c:v>
                </c:pt>
                <c:pt idx="102">
                  <c:v>1</c:v>
                </c:pt>
                <c:pt idx="103">
                  <c:v>38</c:v>
                </c:pt>
                <c:pt idx="104">
                  <c:v>15</c:v>
                </c:pt>
                <c:pt idx="105">
                  <c:v>1</c:v>
                </c:pt>
                <c:pt idx="106">
                  <c:v>2</c:v>
                </c:pt>
                <c:pt idx="107">
                  <c:v>0</c:v>
                </c:pt>
                <c:pt idx="108">
                  <c:v>34</c:v>
                </c:pt>
                <c:pt idx="109">
                  <c:v>2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21</c:v>
                </c:pt>
                <c:pt idx="114">
                  <c:v>1</c:v>
                </c:pt>
                <c:pt idx="115">
                  <c:v>1</c:v>
                </c:pt>
                <c:pt idx="116">
                  <c:v>13</c:v>
                </c:pt>
                <c:pt idx="117">
                  <c:v>27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27</c:v>
                </c:pt>
                <c:pt idx="123">
                  <c:v>2</c:v>
                </c:pt>
                <c:pt idx="124">
                  <c:v>1</c:v>
                </c:pt>
                <c:pt idx="125">
                  <c:v>2</c:v>
                </c:pt>
                <c:pt idx="126">
                  <c:v>4</c:v>
                </c:pt>
                <c:pt idx="127">
                  <c:v>27</c:v>
                </c:pt>
                <c:pt idx="128">
                  <c:v>10</c:v>
                </c:pt>
                <c:pt idx="129">
                  <c:v>2</c:v>
                </c:pt>
                <c:pt idx="130">
                  <c:v>2</c:v>
                </c:pt>
                <c:pt idx="131">
                  <c:v>4</c:v>
                </c:pt>
                <c:pt idx="132">
                  <c:v>2</c:v>
                </c:pt>
                <c:pt idx="133">
                  <c:v>12</c:v>
                </c:pt>
                <c:pt idx="134">
                  <c:v>5</c:v>
                </c:pt>
                <c:pt idx="135">
                  <c:v>37</c:v>
                </c:pt>
                <c:pt idx="136">
                  <c:v>14</c:v>
                </c:pt>
                <c:pt idx="137">
                  <c:v>4</c:v>
                </c:pt>
                <c:pt idx="138">
                  <c:v>33</c:v>
                </c:pt>
                <c:pt idx="139">
                  <c:v>35</c:v>
                </c:pt>
                <c:pt idx="140">
                  <c:v>12</c:v>
                </c:pt>
                <c:pt idx="141">
                  <c:v>1</c:v>
                </c:pt>
                <c:pt idx="142">
                  <c:v>36</c:v>
                </c:pt>
                <c:pt idx="143">
                  <c:v>31</c:v>
                </c:pt>
                <c:pt idx="144">
                  <c:v>1</c:v>
                </c:pt>
                <c:pt idx="145">
                  <c:v>4</c:v>
                </c:pt>
                <c:pt idx="146">
                  <c:v>19</c:v>
                </c:pt>
                <c:pt idx="147">
                  <c:v>1</c:v>
                </c:pt>
                <c:pt idx="148">
                  <c:v>1</c:v>
                </c:pt>
                <c:pt idx="149">
                  <c:v>26</c:v>
                </c:pt>
                <c:pt idx="150">
                  <c:v>15</c:v>
                </c:pt>
                <c:pt idx="151">
                  <c:v>1</c:v>
                </c:pt>
                <c:pt idx="152">
                  <c:v>33</c:v>
                </c:pt>
                <c:pt idx="153">
                  <c:v>11</c:v>
                </c:pt>
                <c:pt idx="154">
                  <c:v>0</c:v>
                </c:pt>
                <c:pt idx="155">
                  <c:v>25</c:v>
                </c:pt>
                <c:pt idx="156">
                  <c:v>19</c:v>
                </c:pt>
                <c:pt idx="157">
                  <c:v>26</c:v>
                </c:pt>
                <c:pt idx="158">
                  <c:v>1</c:v>
                </c:pt>
                <c:pt idx="159">
                  <c:v>1</c:v>
                </c:pt>
                <c:pt idx="160">
                  <c:v>20</c:v>
                </c:pt>
                <c:pt idx="161">
                  <c:v>0</c:v>
                </c:pt>
                <c:pt idx="162">
                  <c:v>39</c:v>
                </c:pt>
                <c:pt idx="163">
                  <c:v>1</c:v>
                </c:pt>
                <c:pt idx="164">
                  <c:v>3</c:v>
                </c:pt>
                <c:pt idx="165">
                  <c:v>1</c:v>
                </c:pt>
                <c:pt idx="166">
                  <c:v>19</c:v>
                </c:pt>
                <c:pt idx="167">
                  <c:v>11</c:v>
                </c:pt>
                <c:pt idx="168">
                  <c:v>4</c:v>
                </c:pt>
                <c:pt idx="169">
                  <c:v>1</c:v>
                </c:pt>
                <c:pt idx="170">
                  <c:v>1</c:v>
                </c:pt>
                <c:pt idx="171">
                  <c:v>17</c:v>
                </c:pt>
                <c:pt idx="172">
                  <c:v>12</c:v>
                </c:pt>
                <c:pt idx="173">
                  <c:v>16</c:v>
                </c:pt>
                <c:pt idx="174">
                  <c:v>18</c:v>
                </c:pt>
                <c:pt idx="175">
                  <c:v>7</c:v>
                </c:pt>
                <c:pt idx="176">
                  <c:v>1</c:v>
                </c:pt>
                <c:pt idx="177">
                  <c:v>9</c:v>
                </c:pt>
                <c:pt idx="178">
                  <c:v>1</c:v>
                </c:pt>
                <c:pt idx="179">
                  <c:v>2</c:v>
                </c:pt>
                <c:pt idx="180">
                  <c:v>38</c:v>
                </c:pt>
                <c:pt idx="181">
                  <c:v>1</c:v>
                </c:pt>
                <c:pt idx="182">
                  <c:v>3</c:v>
                </c:pt>
                <c:pt idx="183">
                  <c:v>12</c:v>
                </c:pt>
                <c:pt idx="184">
                  <c:v>1</c:v>
                </c:pt>
                <c:pt idx="185">
                  <c:v>26</c:v>
                </c:pt>
                <c:pt idx="186">
                  <c:v>27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2</c:v>
                </c:pt>
                <c:pt idx="191">
                  <c:v>2</c:v>
                </c:pt>
                <c:pt idx="192">
                  <c:v>1</c:v>
                </c:pt>
                <c:pt idx="193">
                  <c:v>2</c:v>
                </c:pt>
                <c:pt idx="194">
                  <c:v>23</c:v>
                </c:pt>
                <c:pt idx="195">
                  <c:v>9</c:v>
                </c:pt>
                <c:pt idx="196">
                  <c:v>2</c:v>
                </c:pt>
                <c:pt idx="197">
                  <c:v>2</c:v>
                </c:pt>
                <c:pt idx="198">
                  <c:v>0</c:v>
                </c:pt>
                <c:pt idx="199">
                  <c:v>1</c:v>
                </c:pt>
                <c:pt idx="200">
                  <c:v>2</c:v>
                </c:pt>
                <c:pt idx="201">
                  <c:v>1</c:v>
                </c:pt>
                <c:pt idx="202">
                  <c:v>11</c:v>
                </c:pt>
                <c:pt idx="203">
                  <c:v>2</c:v>
                </c:pt>
                <c:pt idx="204">
                  <c:v>29</c:v>
                </c:pt>
                <c:pt idx="205">
                  <c:v>4</c:v>
                </c:pt>
                <c:pt idx="206">
                  <c:v>0</c:v>
                </c:pt>
                <c:pt idx="207">
                  <c:v>6</c:v>
                </c:pt>
                <c:pt idx="208">
                  <c:v>16</c:v>
                </c:pt>
                <c:pt idx="209">
                  <c:v>1</c:v>
                </c:pt>
                <c:pt idx="210">
                  <c:v>6</c:v>
                </c:pt>
                <c:pt idx="211">
                  <c:v>1</c:v>
                </c:pt>
                <c:pt idx="212">
                  <c:v>5</c:v>
                </c:pt>
                <c:pt idx="213">
                  <c:v>1</c:v>
                </c:pt>
                <c:pt idx="214">
                  <c:v>40</c:v>
                </c:pt>
                <c:pt idx="215">
                  <c:v>2</c:v>
                </c:pt>
                <c:pt idx="216">
                  <c:v>1</c:v>
                </c:pt>
                <c:pt idx="217">
                  <c:v>30</c:v>
                </c:pt>
                <c:pt idx="218">
                  <c:v>11</c:v>
                </c:pt>
                <c:pt idx="219">
                  <c:v>10</c:v>
                </c:pt>
                <c:pt idx="220">
                  <c:v>4</c:v>
                </c:pt>
                <c:pt idx="221">
                  <c:v>2</c:v>
                </c:pt>
                <c:pt idx="222">
                  <c:v>2</c:v>
                </c:pt>
                <c:pt idx="223">
                  <c:v>1</c:v>
                </c:pt>
                <c:pt idx="224">
                  <c:v>2</c:v>
                </c:pt>
                <c:pt idx="225">
                  <c:v>1</c:v>
                </c:pt>
                <c:pt idx="226">
                  <c:v>4</c:v>
                </c:pt>
                <c:pt idx="227">
                  <c:v>2</c:v>
                </c:pt>
                <c:pt idx="228">
                  <c:v>1</c:v>
                </c:pt>
                <c:pt idx="229">
                  <c:v>3</c:v>
                </c:pt>
                <c:pt idx="230">
                  <c:v>9</c:v>
                </c:pt>
                <c:pt idx="231">
                  <c:v>1</c:v>
                </c:pt>
                <c:pt idx="232">
                  <c:v>31</c:v>
                </c:pt>
                <c:pt idx="233">
                  <c:v>39</c:v>
                </c:pt>
                <c:pt idx="234">
                  <c:v>26</c:v>
                </c:pt>
                <c:pt idx="235">
                  <c:v>36</c:v>
                </c:pt>
                <c:pt idx="236">
                  <c:v>0</c:v>
                </c:pt>
                <c:pt idx="237">
                  <c:v>1</c:v>
                </c:pt>
                <c:pt idx="238">
                  <c:v>35</c:v>
                </c:pt>
                <c:pt idx="239">
                  <c:v>24</c:v>
                </c:pt>
                <c:pt idx="240">
                  <c:v>1</c:v>
                </c:pt>
                <c:pt idx="241">
                  <c:v>1</c:v>
                </c:pt>
                <c:pt idx="242">
                  <c:v>30</c:v>
                </c:pt>
                <c:pt idx="243">
                  <c:v>4</c:v>
                </c:pt>
                <c:pt idx="244">
                  <c:v>2</c:v>
                </c:pt>
                <c:pt idx="245">
                  <c:v>0</c:v>
                </c:pt>
                <c:pt idx="246">
                  <c:v>28</c:v>
                </c:pt>
                <c:pt idx="247">
                  <c:v>25</c:v>
                </c:pt>
                <c:pt idx="248">
                  <c:v>20</c:v>
                </c:pt>
                <c:pt idx="249">
                  <c:v>7</c:v>
                </c:pt>
                <c:pt idx="250">
                  <c:v>1</c:v>
                </c:pt>
                <c:pt idx="251">
                  <c:v>1</c:v>
                </c:pt>
                <c:pt idx="252">
                  <c:v>6</c:v>
                </c:pt>
                <c:pt idx="253">
                  <c:v>0</c:v>
                </c:pt>
                <c:pt idx="254">
                  <c:v>1</c:v>
                </c:pt>
                <c:pt idx="255">
                  <c:v>23</c:v>
                </c:pt>
                <c:pt idx="256">
                  <c:v>1</c:v>
                </c:pt>
                <c:pt idx="257">
                  <c:v>12</c:v>
                </c:pt>
                <c:pt idx="258">
                  <c:v>1</c:v>
                </c:pt>
                <c:pt idx="259">
                  <c:v>13</c:v>
                </c:pt>
                <c:pt idx="260">
                  <c:v>4</c:v>
                </c:pt>
                <c:pt idx="261">
                  <c:v>1</c:v>
                </c:pt>
                <c:pt idx="262">
                  <c:v>9</c:v>
                </c:pt>
                <c:pt idx="263">
                  <c:v>1</c:v>
                </c:pt>
                <c:pt idx="264">
                  <c:v>7</c:v>
                </c:pt>
                <c:pt idx="265">
                  <c:v>20</c:v>
                </c:pt>
                <c:pt idx="266">
                  <c:v>33</c:v>
                </c:pt>
                <c:pt idx="267">
                  <c:v>7</c:v>
                </c:pt>
                <c:pt idx="268">
                  <c:v>36</c:v>
                </c:pt>
                <c:pt idx="269">
                  <c:v>1</c:v>
                </c:pt>
                <c:pt idx="270">
                  <c:v>1</c:v>
                </c:pt>
                <c:pt idx="271">
                  <c:v>3</c:v>
                </c:pt>
                <c:pt idx="272">
                  <c:v>37</c:v>
                </c:pt>
                <c:pt idx="273">
                  <c:v>1</c:v>
                </c:pt>
                <c:pt idx="274">
                  <c:v>30</c:v>
                </c:pt>
                <c:pt idx="275">
                  <c:v>5</c:v>
                </c:pt>
                <c:pt idx="276">
                  <c:v>1</c:v>
                </c:pt>
                <c:pt idx="277">
                  <c:v>5</c:v>
                </c:pt>
                <c:pt idx="278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62976"/>
        <c:axId val="81467584"/>
      </c:scatterChart>
      <c:valAx>
        <c:axId val="81462976"/>
        <c:scaling>
          <c:orientation val="minMax"/>
          <c:max val="2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Proteomics Experiments with Splice Junction Peptide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1467584"/>
        <c:crosses val="autoZero"/>
        <c:crossBetween val="midCat"/>
        <c:majorUnit val="3"/>
      </c:valAx>
      <c:valAx>
        <c:axId val="81467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Patients in Common Control  with AS Transcript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814629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394231879372855E-2"/>
          <c:y val="2.2429332697049234E-2"/>
          <c:w val="0.91413362735816384"/>
          <c:h val="0.87119335083114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countsPerSample!$A$2</c:f>
              <c:strCache>
                <c:ptCount val="1"/>
                <c:pt idx="0">
                  <c:v>Germline Variants</c:v>
                </c:pt>
              </c:strCache>
            </c:strRef>
          </c:tx>
          <c:invertIfNegative val="0"/>
          <c:cat>
            <c:strRef>
              <c:f>countsPerSample!$B$1:$DB$1</c:f>
              <c:strCache>
                <c:ptCount val="105"/>
                <c:pt idx="0">
                  <c:v>D8-A13Y</c:v>
                </c:pt>
                <c:pt idx="1">
                  <c:v>E2-A158</c:v>
                </c:pt>
                <c:pt idx="2">
                  <c:v>AO-A12F</c:v>
                </c:pt>
                <c:pt idx="3">
                  <c:v>AN-A0FL</c:v>
                </c:pt>
                <c:pt idx="4">
                  <c:v>BH-A18Q</c:v>
                </c:pt>
                <c:pt idx="5">
                  <c:v>A8-A06Z</c:v>
                </c:pt>
                <c:pt idx="6">
                  <c:v>A7-A0CJ</c:v>
                </c:pt>
                <c:pt idx="7">
                  <c:v>BH-A18U</c:v>
                </c:pt>
                <c:pt idx="8">
                  <c:v>A2-A0D0</c:v>
                </c:pt>
                <c:pt idx="9">
                  <c:v>A2-A0D1</c:v>
                </c:pt>
                <c:pt idx="10">
                  <c:v>AO-A0JL</c:v>
                </c:pt>
                <c:pt idx="11">
                  <c:v>A7-A0CE</c:v>
                </c:pt>
                <c:pt idx="12">
                  <c:v>A2-A0YM</c:v>
                </c:pt>
                <c:pt idx="13">
                  <c:v>BH-A18V</c:v>
                </c:pt>
                <c:pt idx="14">
                  <c:v>AR-A1AP</c:v>
                </c:pt>
                <c:pt idx="15">
                  <c:v>A8-A06N</c:v>
                </c:pt>
                <c:pt idx="16">
                  <c:v>AR-A0TR</c:v>
                </c:pt>
                <c:pt idx="17">
                  <c:v>A8-A079</c:v>
                </c:pt>
                <c:pt idx="18">
                  <c:v>E2-A10A</c:v>
                </c:pt>
                <c:pt idx="19">
                  <c:v>AO-A03O</c:v>
                </c:pt>
                <c:pt idx="20">
                  <c:v>BH-A0HK</c:v>
                </c:pt>
                <c:pt idx="21">
                  <c:v>AR-A1AV</c:v>
                </c:pt>
                <c:pt idx="22">
                  <c:v>C8-A12U</c:v>
                </c:pt>
                <c:pt idx="23">
                  <c:v>A7-A0CD</c:v>
                </c:pt>
                <c:pt idx="24">
                  <c:v>AR-A0TV</c:v>
                </c:pt>
                <c:pt idx="25">
                  <c:v>AO-A0J6</c:v>
                </c:pt>
                <c:pt idx="26">
                  <c:v>C8-A12W</c:v>
                </c:pt>
                <c:pt idx="27">
                  <c:v>AN-A0AJ</c:v>
                </c:pt>
                <c:pt idx="28">
                  <c:v>C8-A134</c:v>
                </c:pt>
                <c:pt idx="29">
                  <c:v>C8-A12L</c:v>
                </c:pt>
                <c:pt idx="30">
                  <c:v>AN-A0AL</c:v>
                </c:pt>
                <c:pt idx="31">
                  <c:v>A2-A0EY</c:v>
                </c:pt>
                <c:pt idx="32">
                  <c:v>A2-A0T6</c:v>
                </c:pt>
                <c:pt idx="33">
                  <c:v>AN-A04A</c:v>
                </c:pt>
                <c:pt idx="34">
                  <c:v>A2-A0T3</c:v>
                </c:pt>
                <c:pt idx="35">
                  <c:v>A7-A13F</c:v>
                </c:pt>
                <c:pt idx="36">
                  <c:v>BH-A0BZ</c:v>
                </c:pt>
                <c:pt idx="37">
                  <c:v>AR-A1AS</c:v>
                </c:pt>
                <c:pt idx="38">
                  <c:v>AR-A0TX</c:v>
                </c:pt>
                <c:pt idx="39">
                  <c:v>A2-A0CM</c:v>
                </c:pt>
                <c:pt idx="40">
                  <c:v>AO-A0J9</c:v>
                </c:pt>
                <c:pt idx="41">
                  <c:v>C8-A12T</c:v>
                </c:pt>
                <c:pt idx="42">
                  <c:v>A8-A09I</c:v>
                </c:pt>
                <c:pt idx="43">
                  <c:v>BH-A0EE</c:v>
                </c:pt>
                <c:pt idx="44">
                  <c:v>A8-A09G</c:v>
                </c:pt>
                <c:pt idx="45">
                  <c:v>BH-A0HP</c:v>
                </c:pt>
                <c:pt idx="46">
                  <c:v>BH-A0DD</c:v>
                </c:pt>
                <c:pt idx="47">
                  <c:v>C8-A130</c:v>
                </c:pt>
                <c:pt idx="48">
                  <c:v>BH-A18N</c:v>
                </c:pt>
                <c:pt idx="49">
                  <c:v>AO-A0JM</c:v>
                </c:pt>
                <c:pt idx="50">
                  <c:v>A2-A0YF</c:v>
                </c:pt>
                <c:pt idx="51">
                  <c:v>C8-A12Q</c:v>
                </c:pt>
                <c:pt idx="52">
                  <c:v>A2-A0SX</c:v>
                </c:pt>
                <c:pt idx="53">
                  <c:v>BH-A0E0</c:v>
                </c:pt>
                <c:pt idx="54">
                  <c:v>BH-A0C0</c:v>
                </c:pt>
                <c:pt idx="55">
                  <c:v>E2-A159</c:v>
                </c:pt>
                <c:pt idx="56">
                  <c:v>E2-A154</c:v>
                </c:pt>
                <c:pt idx="57">
                  <c:v>A2-A0EQ</c:v>
                </c:pt>
                <c:pt idx="58">
                  <c:v>BH-A0AV</c:v>
                </c:pt>
                <c:pt idx="59">
                  <c:v>C8-A12P</c:v>
                </c:pt>
                <c:pt idx="60">
                  <c:v>AO-A12B</c:v>
                </c:pt>
                <c:pt idx="61">
                  <c:v>AN-A0FK</c:v>
                </c:pt>
                <c:pt idx="62">
                  <c:v>A2-A0YG</c:v>
                </c:pt>
                <c:pt idx="63">
                  <c:v>AR-A0TT</c:v>
                </c:pt>
                <c:pt idx="64">
                  <c:v>BH-A0E1</c:v>
                </c:pt>
                <c:pt idx="65">
                  <c:v>C8-A12Z</c:v>
                </c:pt>
                <c:pt idx="66">
                  <c:v>A8-A08G</c:v>
                </c:pt>
                <c:pt idx="67">
                  <c:v>D8-A142</c:v>
                </c:pt>
                <c:pt idx="68">
                  <c:v>A2-A0D2</c:v>
                </c:pt>
                <c:pt idx="69">
                  <c:v>BH-A0C7</c:v>
                </c:pt>
                <c:pt idx="70">
                  <c:v>A2-A0YD</c:v>
                </c:pt>
                <c:pt idx="71">
                  <c:v>E2-A150</c:v>
                </c:pt>
                <c:pt idx="72">
                  <c:v>AR-A0U4</c:v>
                </c:pt>
                <c:pt idx="73">
                  <c:v>C8-A135</c:v>
                </c:pt>
                <c:pt idx="74">
                  <c:v>E2-A15A</c:v>
                </c:pt>
                <c:pt idx="75">
                  <c:v>AN-A0AS</c:v>
                </c:pt>
                <c:pt idx="76">
                  <c:v>A8-A076</c:v>
                </c:pt>
                <c:pt idx="77">
                  <c:v>A2-A0T1</c:v>
                </c:pt>
                <c:pt idx="78">
                  <c:v>AR-A1AW</c:v>
                </c:pt>
                <c:pt idx="79">
                  <c:v>C8-A138</c:v>
                </c:pt>
                <c:pt idx="80">
                  <c:v>A2-A0EV</c:v>
                </c:pt>
                <c:pt idx="81">
                  <c:v>AR-A1AQ</c:v>
                </c:pt>
                <c:pt idx="82">
                  <c:v>BH-A18R</c:v>
                </c:pt>
                <c:pt idx="83">
                  <c:v>AO-A0JE</c:v>
                </c:pt>
                <c:pt idx="84">
                  <c:v>BH-A0DG</c:v>
                </c:pt>
                <c:pt idx="85">
                  <c:v>A2-A0T7</c:v>
                </c:pt>
                <c:pt idx="86">
                  <c:v>AN-A0AM</c:v>
                </c:pt>
                <c:pt idx="87">
                  <c:v>AO-A126</c:v>
                </c:pt>
                <c:pt idx="88">
                  <c:v>C8-A131</c:v>
                </c:pt>
                <c:pt idx="89">
                  <c:v>BH-A0C1</c:v>
                </c:pt>
                <c:pt idx="90">
                  <c:v>A8-A08Z</c:v>
                </c:pt>
                <c:pt idx="91">
                  <c:v>BH-A0BV</c:v>
                </c:pt>
                <c:pt idx="92">
                  <c:v>BH-A0E9</c:v>
                </c:pt>
                <c:pt idx="93">
                  <c:v>AO-A0JC</c:v>
                </c:pt>
                <c:pt idx="94">
                  <c:v>AO-A12D</c:v>
                </c:pt>
                <c:pt idx="95">
                  <c:v>A2-A0YC</c:v>
                </c:pt>
                <c:pt idx="96">
                  <c:v>A2-A0EX</c:v>
                </c:pt>
                <c:pt idx="97">
                  <c:v>AO-A0JJ</c:v>
                </c:pt>
                <c:pt idx="98">
                  <c:v>C8-A12V</c:v>
                </c:pt>
                <c:pt idx="99">
                  <c:v>A2-A0YI</c:v>
                </c:pt>
                <c:pt idx="100">
                  <c:v>AO-A12E</c:v>
                </c:pt>
                <c:pt idx="101">
                  <c:v>A2-A0YL</c:v>
                </c:pt>
                <c:pt idx="102">
                  <c:v>A2-A0T2</c:v>
                </c:pt>
                <c:pt idx="103">
                  <c:v>A2-A0SW</c:v>
                </c:pt>
                <c:pt idx="104">
                  <c:v>AR-A0TY</c:v>
                </c:pt>
              </c:strCache>
            </c:strRef>
          </c:cat>
          <c:val>
            <c:numRef>
              <c:f>countsPerSample!$B$2:$DB$2</c:f>
              <c:numCache>
                <c:formatCode>General</c:formatCode>
                <c:ptCount val="105"/>
                <c:pt idx="0">
                  <c:v>9727</c:v>
                </c:pt>
                <c:pt idx="1">
                  <c:v>10494</c:v>
                </c:pt>
                <c:pt idx="2">
                  <c:v>9898</c:v>
                </c:pt>
                <c:pt idx="3">
                  <c:v>11095</c:v>
                </c:pt>
                <c:pt idx="4">
                  <c:v>11433</c:v>
                </c:pt>
                <c:pt idx="5">
                  <c:v>10270</c:v>
                </c:pt>
                <c:pt idx="6">
                  <c:v>10091</c:v>
                </c:pt>
                <c:pt idx="7">
                  <c:v>11458</c:v>
                </c:pt>
                <c:pt idx="8">
                  <c:v>12971</c:v>
                </c:pt>
                <c:pt idx="9">
                  <c:v>11484</c:v>
                </c:pt>
                <c:pt idx="10">
                  <c:v>10486</c:v>
                </c:pt>
                <c:pt idx="11">
                  <c:v>10346</c:v>
                </c:pt>
                <c:pt idx="12">
                  <c:v>11747</c:v>
                </c:pt>
                <c:pt idx="13">
                  <c:v>12172</c:v>
                </c:pt>
                <c:pt idx="14">
                  <c:v>12276</c:v>
                </c:pt>
                <c:pt idx="15">
                  <c:v>10486</c:v>
                </c:pt>
                <c:pt idx="16">
                  <c:v>12602</c:v>
                </c:pt>
                <c:pt idx="17">
                  <c:v>11184</c:v>
                </c:pt>
                <c:pt idx="18">
                  <c:v>12811</c:v>
                </c:pt>
                <c:pt idx="19">
                  <c:v>12845</c:v>
                </c:pt>
                <c:pt idx="20">
                  <c:v>11320</c:v>
                </c:pt>
                <c:pt idx="21">
                  <c:v>12313</c:v>
                </c:pt>
                <c:pt idx="22">
                  <c:v>12239</c:v>
                </c:pt>
                <c:pt idx="23">
                  <c:v>10648</c:v>
                </c:pt>
                <c:pt idx="24">
                  <c:v>12312</c:v>
                </c:pt>
                <c:pt idx="25">
                  <c:v>12100</c:v>
                </c:pt>
                <c:pt idx="26">
                  <c:v>12117</c:v>
                </c:pt>
                <c:pt idx="27">
                  <c:v>10935</c:v>
                </c:pt>
                <c:pt idx="28">
                  <c:v>12577</c:v>
                </c:pt>
                <c:pt idx="29">
                  <c:v>12203</c:v>
                </c:pt>
                <c:pt idx="30">
                  <c:v>11074</c:v>
                </c:pt>
                <c:pt idx="31">
                  <c:v>12298</c:v>
                </c:pt>
                <c:pt idx="32">
                  <c:v>12586</c:v>
                </c:pt>
                <c:pt idx="33">
                  <c:v>12410</c:v>
                </c:pt>
                <c:pt idx="34">
                  <c:v>11738</c:v>
                </c:pt>
                <c:pt idx="35">
                  <c:v>12597</c:v>
                </c:pt>
                <c:pt idx="36">
                  <c:v>12914</c:v>
                </c:pt>
                <c:pt idx="37">
                  <c:v>13022</c:v>
                </c:pt>
                <c:pt idx="38">
                  <c:v>12845</c:v>
                </c:pt>
                <c:pt idx="39">
                  <c:v>14491</c:v>
                </c:pt>
                <c:pt idx="40">
                  <c:v>12599</c:v>
                </c:pt>
                <c:pt idx="41">
                  <c:v>12500</c:v>
                </c:pt>
                <c:pt idx="42">
                  <c:v>12624</c:v>
                </c:pt>
                <c:pt idx="43">
                  <c:v>12279</c:v>
                </c:pt>
                <c:pt idx="44">
                  <c:v>11710</c:v>
                </c:pt>
                <c:pt idx="45">
                  <c:v>12493</c:v>
                </c:pt>
                <c:pt idx="46">
                  <c:v>13023</c:v>
                </c:pt>
                <c:pt idx="47">
                  <c:v>12491</c:v>
                </c:pt>
                <c:pt idx="48">
                  <c:v>13170</c:v>
                </c:pt>
                <c:pt idx="49">
                  <c:v>12952</c:v>
                </c:pt>
                <c:pt idx="50">
                  <c:v>14713</c:v>
                </c:pt>
                <c:pt idx="51">
                  <c:v>11992</c:v>
                </c:pt>
                <c:pt idx="52">
                  <c:v>12734</c:v>
                </c:pt>
                <c:pt idx="53">
                  <c:v>11450</c:v>
                </c:pt>
                <c:pt idx="54">
                  <c:v>11447</c:v>
                </c:pt>
                <c:pt idx="55">
                  <c:v>12600</c:v>
                </c:pt>
                <c:pt idx="56">
                  <c:v>12576</c:v>
                </c:pt>
                <c:pt idx="57">
                  <c:v>15011</c:v>
                </c:pt>
                <c:pt idx="58">
                  <c:v>15171</c:v>
                </c:pt>
                <c:pt idx="59">
                  <c:v>12644</c:v>
                </c:pt>
                <c:pt idx="60">
                  <c:v>12492</c:v>
                </c:pt>
                <c:pt idx="61">
                  <c:v>12744</c:v>
                </c:pt>
                <c:pt idx="62">
                  <c:v>12193</c:v>
                </c:pt>
                <c:pt idx="63">
                  <c:v>14459</c:v>
                </c:pt>
                <c:pt idx="64">
                  <c:v>11404</c:v>
                </c:pt>
                <c:pt idx="65">
                  <c:v>12680</c:v>
                </c:pt>
                <c:pt idx="66">
                  <c:v>11313</c:v>
                </c:pt>
                <c:pt idx="67">
                  <c:v>12539</c:v>
                </c:pt>
                <c:pt idx="68">
                  <c:v>12569</c:v>
                </c:pt>
                <c:pt idx="69">
                  <c:v>12239</c:v>
                </c:pt>
                <c:pt idx="70">
                  <c:v>12366</c:v>
                </c:pt>
                <c:pt idx="71">
                  <c:v>12769</c:v>
                </c:pt>
                <c:pt idx="72">
                  <c:v>12327</c:v>
                </c:pt>
                <c:pt idx="73">
                  <c:v>12735</c:v>
                </c:pt>
                <c:pt idx="74">
                  <c:v>12563</c:v>
                </c:pt>
                <c:pt idx="75">
                  <c:v>11689</c:v>
                </c:pt>
                <c:pt idx="76">
                  <c:v>11058</c:v>
                </c:pt>
                <c:pt idx="77">
                  <c:v>12889</c:v>
                </c:pt>
                <c:pt idx="78">
                  <c:v>12507</c:v>
                </c:pt>
                <c:pt idx="79">
                  <c:v>12614</c:v>
                </c:pt>
                <c:pt idx="80">
                  <c:v>12247</c:v>
                </c:pt>
                <c:pt idx="81">
                  <c:v>13053</c:v>
                </c:pt>
                <c:pt idx="82">
                  <c:v>12890</c:v>
                </c:pt>
                <c:pt idx="83">
                  <c:v>13543</c:v>
                </c:pt>
                <c:pt idx="84">
                  <c:v>15190</c:v>
                </c:pt>
                <c:pt idx="85">
                  <c:v>12580</c:v>
                </c:pt>
                <c:pt idx="86">
                  <c:v>12676</c:v>
                </c:pt>
                <c:pt idx="87">
                  <c:v>12718</c:v>
                </c:pt>
                <c:pt idx="88">
                  <c:v>12707</c:v>
                </c:pt>
                <c:pt idx="89">
                  <c:v>12612</c:v>
                </c:pt>
                <c:pt idx="90">
                  <c:v>11312</c:v>
                </c:pt>
                <c:pt idx="91">
                  <c:v>11546</c:v>
                </c:pt>
                <c:pt idx="92">
                  <c:v>12778</c:v>
                </c:pt>
                <c:pt idx="93">
                  <c:v>11544</c:v>
                </c:pt>
                <c:pt idx="94">
                  <c:v>12504</c:v>
                </c:pt>
                <c:pt idx="95">
                  <c:v>12931</c:v>
                </c:pt>
                <c:pt idx="96">
                  <c:v>12345</c:v>
                </c:pt>
                <c:pt idx="97">
                  <c:v>11597</c:v>
                </c:pt>
                <c:pt idx="98">
                  <c:v>12475</c:v>
                </c:pt>
                <c:pt idx="99">
                  <c:v>12700</c:v>
                </c:pt>
                <c:pt idx="100">
                  <c:v>12771</c:v>
                </c:pt>
                <c:pt idx="101">
                  <c:v>12996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</c:ser>
        <c:ser>
          <c:idx val="1"/>
          <c:order val="1"/>
          <c:tx>
            <c:strRef>
              <c:f>countsPerSample!$A$3</c:f>
              <c:strCache>
                <c:ptCount val="1"/>
                <c:pt idx="0">
                  <c:v>Somatic Variants</c:v>
                </c:pt>
              </c:strCache>
            </c:strRef>
          </c:tx>
          <c:invertIfNegative val="0"/>
          <c:cat>
            <c:strRef>
              <c:f>countsPerSample!$B$1:$DB$1</c:f>
              <c:strCache>
                <c:ptCount val="105"/>
                <c:pt idx="0">
                  <c:v>D8-A13Y</c:v>
                </c:pt>
                <c:pt idx="1">
                  <c:v>E2-A158</c:v>
                </c:pt>
                <c:pt idx="2">
                  <c:v>AO-A12F</c:v>
                </c:pt>
                <c:pt idx="3">
                  <c:v>AN-A0FL</c:v>
                </c:pt>
                <c:pt idx="4">
                  <c:v>BH-A18Q</c:v>
                </c:pt>
                <c:pt idx="5">
                  <c:v>A8-A06Z</c:v>
                </c:pt>
                <c:pt idx="6">
                  <c:v>A7-A0CJ</c:v>
                </c:pt>
                <c:pt idx="7">
                  <c:v>BH-A18U</c:v>
                </c:pt>
                <c:pt idx="8">
                  <c:v>A2-A0D0</c:v>
                </c:pt>
                <c:pt idx="9">
                  <c:v>A2-A0D1</c:v>
                </c:pt>
                <c:pt idx="10">
                  <c:v>AO-A0JL</c:v>
                </c:pt>
                <c:pt idx="11">
                  <c:v>A7-A0CE</c:v>
                </c:pt>
                <c:pt idx="12">
                  <c:v>A2-A0YM</c:v>
                </c:pt>
                <c:pt idx="13">
                  <c:v>BH-A18V</c:v>
                </c:pt>
                <c:pt idx="14">
                  <c:v>AR-A1AP</c:v>
                </c:pt>
                <c:pt idx="15">
                  <c:v>A8-A06N</c:v>
                </c:pt>
                <c:pt idx="16">
                  <c:v>AR-A0TR</c:v>
                </c:pt>
                <c:pt idx="17">
                  <c:v>A8-A079</c:v>
                </c:pt>
                <c:pt idx="18">
                  <c:v>E2-A10A</c:v>
                </c:pt>
                <c:pt idx="19">
                  <c:v>AO-A03O</c:v>
                </c:pt>
                <c:pt idx="20">
                  <c:v>BH-A0HK</c:v>
                </c:pt>
                <c:pt idx="21">
                  <c:v>AR-A1AV</c:v>
                </c:pt>
                <c:pt idx="22">
                  <c:v>C8-A12U</c:v>
                </c:pt>
                <c:pt idx="23">
                  <c:v>A7-A0CD</c:v>
                </c:pt>
                <c:pt idx="24">
                  <c:v>AR-A0TV</c:v>
                </c:pt>
                <c:pt idx="25">
                  <c:v>AO-A0J6</c:v>
                </c:pt>
                <c:pt idx="26">
                  <c:v>C8-A12W</c:v>
                </c:pt>
                <c:pt idx="27">
                  <c:v>AN-A0AJ</c:v>
                </c:pt>
                <c:pt idx="28">
                  <c:v>C8-A134</c:v>
                </c:pt>
                <c:pt idx="29">
                  <c:v>C8-A12L</c:v>
                </c:pt>
                <c:pt idx="30">
                  <c:v>AN-A0AL</c:v>
                </c:pt>
                <c:pt idx="31">
                  <c:v>A2-A0EY</c:v>
                </c:pt>
                <c:pt idx="32">
                  <c:v>A2-A0T6</c:v>
                </c:pt>
                <c:pt idx="33">
                  <c:v>AN-A04A</c:v>
                </c:pt>
                <c:pt idx="34">
                  <c:v>A2-A0T3</c:v>
                </c:pt>
                <c:pt idx="35">
                  <c:v>A7-A13F</c:v>
                </c:pt>
                <c:pt idx="36">
                  <c:v>BH-A0BZ</c:v>
                </c:pt>
                <c:pt idx="37">
                  <c:v>AR-A1AS</c:v>
                </c:pt>
                <c:pt idx="38">
                  <c:v>AR-A0TX</c:v>
                </c:pt>
                <c:pt idx="39">
                  <c:v>A2-A0CM</c:v>
                </c:pt>
                <c:pt idx="40">
                  <c:v>AO-A0J9</c:v>
                </c:pt>
                <c:pt idx="41">
                  <c:v>C8-A12T</c:v>
                </c:pt>
                <c:pt idx="42">
                  <c:v>A8-A09I</c:v>
                </c:pt>
                <c:pt idx="43">
                  <c:v>BH-A0EE</c:v>
                </c:pt>
                <c:pt idx="44">
                  <c:v>A8-A09G</c:v>
                </c:pt>
                <c:pt idx="45">
                  <c:v>BH-A0HP</c:v>
                </c:pt>
                <c:pt idx="46">
                  <c:v>BH-A0DD</c:v>
                </c:pt>
                <c:pt idx="47">
                  <c:v>C8-A130</c:v>
                </c:pt>
                <c:pt idx="48">
                  <c:v>BH-A18N</c:v>
                </c:pt>
                <c:pt idx="49">
                  <c:v>AO-A0JM</c:v>
                </c:pt>
                <c:pt idx="50">
                  <c:v>A2-A0YF</c:v>
                </c:pt>
                <c:pt idx="51">
                  <c:v>C8-A12Q</c:v>
                </c:pt>
                <c:pt idx="52">
                  <c:v>A2-A0SX</c:v>
                </c:pt>
                <c:pt idx="53">
                  <c:v>BH-A0E0</c:v>
                </c:pt>
                <c:pt idx="54">
                  <c:v>BH-A0C0</c:v>
                </c:pt>
                <c:pt idx="55">
                  <c:v>E2-A159</c:v>
                </c:pt>
                <c:pt idx="56">
                  <c:v>E2-A154</c:v>
                </c:pt>
                <c:pt idx="57">
                  <c:v>A2-A0EQ</c:v>
                </c:pt>
                <c:pt idx="58">
                  <c:v>BH-A0AV</c:v>
                </c:pt>
                <c:pt idx="59">
                  <c:v>C8-A12P</c:v>
                </c:pt>
                <c:pt idx="60">
                  <c:v>AO-A12B</c:v>
                </c:pt>
                <c:pt idx="61">
                  <c:v>AN-A0FK</c:v>
                </c:pt>
                <c:pt idx="62">
                  <c:v>A2-A0YG</c:v>
                </c:pt>
                <c:pt idx="63">
                  <c:v>AR-A0TT</c:v>
                </c:pt>
                <c:pt idx="64">
                  <c:v>BH-A0E1</c:v>
                </c:pt>
                <c:pt idx="65">
                  <c:v>C8-A12Z</c:v>
                </c:pt>
                <c:pt idx="66">
                  <c:v>A8-A08G</c:v>
                </c:pt>
                <c:pt idx="67">
                  <c:v>D8-A142</c:v>
                </c:pt>
                <c:pt idx="68">
                  <c:v>A2-A0D2</c:v>
                </c:pt>
                <c:pt idx="69">
                  <c:v>BH-A0C7</c:v>
                </c:pt>
                <c:pt idx="70">
                  <c:v>A2-A0YD</c:v>
                </c:pt>
                <c:pt idx="71">
                  <c:v>E2-A150</c:v>
                </c:pt>
                <c:pt idx="72">
                  <c:v>AR-A0U4</c:v>
                </c:pt>
                <c:pt idx="73">
                  <c:v>C8-A135</c:v>
                </c:pt>
                <c:pt idx="74">
                  <c:v>E2-A15A</c:v>
                </c:pt>
                <c:pt idx="75">
                  <c:v>AN-A0AS</c:v>
                </c:pt>
                <c:pt idx="76">
                  <c:v>A8-A076</c:v>
                </c:pt>
                <c:pt idx="77">
                  <c:v>A2-A0T1</c:v>
                </c:pt>
                <c:pt idx="78">
                  <c:v>AR-A1AW</c:v>
                </c:pt>
                <c:pt idx="79">
                  <c:v>C8-A138</c:v>
                </c:pt>
                <c:pt idx="80">
                  <c:v>A2-A0EV</c:v>
                </c:pt>
                <c:pt idx="81">
                  <c:v>AR-A1AQ</c:v>
                </c:pt>
                <c:pt idx="82">
                  <c:v>BH-A18R</c:v>
                </c:pt>
                <c:pt idx="83">
                  <c:v>AO-A0JE</c:v>
                </c:pt>
                <c:pt idx="84">
                  <c:v>BH-A0DG</c:v>
                </c:pt>
                <c:pt idx="85">
                  <c:v>A2-A0T7</c:v>
                </c:pt>
                <c:pt idx="86">
                  <c:v>AN-A0AM</c:v>
                </c:pt>
                <c:pt idx="87">
                  <c:v>AO-A126</c:v>
                </c:pt>
                <c:pt idx="88">
                  <c:v>C8-A131</c:v>
                </c:pt>
                <c:pt idx="89">
                  <c:v>BH-A0C1</c:v>
                </c:pt>
                <c:pt idx="90">
                  <c:v>A8-A08Z</c:v>
                </c:pt>
                <c:pt idx="91">
                  <c:v>BH-A0BV</c:v>
                </c:pt>
                <c:pt idx="92">
                  <c:v>BH-A0E9</c:v>
                </c:pt>
                <c:pt idx="93">
                  <c:v>AO-A0JC</c:v>
                </c:pt>
                <c:pt idx="94">
                  <c:v>AO-A12D</c:v>
                </c:pt>
                <c:pt idx="95">
                  <c:v>A2-A0YC</c:v>
                </c:pt>
                <c:pt idx="96">
                  <c:v>A2-A0EX</c:v>
                </c:pt>
                <c:pt idx="97">
                  <c:v>AO-A0JJ</c:v>
                </c:pt>
                <c:pt idx="98">
                  <c:v>C8-A12V</c:v>
                </c:pt>
                <c:pt idx="99">
                  <c:v>A2-A0YI</c:v>
                </c:pt>
                <c:pt idx="100">
                  <c:v>AO-A12E</c:v>
                </c:pt>
                <c:pt idx="101">
                  <c:v>A2-A0YL</c:v>
                </c:pt>
                <c:pt idx="102">
                  <c:v>A2-A0T2</c:v>
                </c:pt>
                <c:pt idx="103">
                  <c:v>A2-A0SW</c:v>
                </c:pt>
                <c:pt idx="104">
                  <c:v>AR-A0TY</c:v>
                </c:pt>
              </c:strCache>
            </c:strRef>
          </c:cat>
          <c:val>
            <c:numRef>
              <c:f>countsPerSample!$B$3:$DB$3</c:f>
              <c:numCache>
                <c:formatCode>General</c:formatCode>
                <c:ptCount val="105"/>
                <c:pt idx="0">
                  <c:v>2940</c:v>
                </c:pt>
                <c:pt idx="1">
                  <c:v>2560</c:v>
                </c:pt>
                <c:pt idx="2">
                  <c:v>2295</c:v>
                </c:pt>
                <c:pt idx="3">
                  <c:v>1884</c:v>
                </c:pt>
                <c:pt idx="4">
                  <c:v>1674</c:v>
                </c:pt>
                <c:pt idx="5">
                  <c:v>1641</c:v>
                </c:pt>
                <c:pt idx="6">
                  <c:v>1509</c:v>
                </c:pt>
                <c:pt idx="7">
                  <c:v>1323</c:v>
                </c:pt>
                <c:pt idx="8">
                  <c:v>1297</c:v>
                </c:pt>
                <c:pt idx="9">
                  <c:v>1268</c:v>
                </c:pt>
                <c:pt idx="10">
                  <c:v>1218</c:v>
                </c:pt>
                <c:pt idx="11">
                  <c:v>1162</c:v>
                </c:pt>
                <c:pt idx="12">
                  <c:v>1069</c:v>
                </c:pt>
                <c:pt idx="13">
                  <c:v>900</c:v>
                </c:pt>
                <c:pt idx="14">
                  <c:v>880</c:v>
                </c:pt>
                <c:pt idx="15">
                  <c:v>845</c:v>
                </c:pt>
                <c:pt idx="16">
                  <c:v>735</c:v>
                </c:pt>
                <c:pt idx="17">
                  <c:v>697</c:v>
                </c:pt>
                <c:pt idx="18">
                  <c:v>660</c:v>
                </c:pt>
                <c:pt idx="19">
                  <c:v>657</c:v>
                </c:pt>
                <c:pt idx="20">
                  <c:v>641</c:v>
                </c:pt>
                <c:pt idx="21">
                  <c:v>637</c:v>
                </c:pt>
                <c:pt idx="22">
                  <c:v>637</c:v>
                </c:pt>
                <c:pt idx="23">
                  <c:v>620</c:v>
                </c:pt>
                <c:pt idx="24">
                  <c:v>620</c:v>
                </c:pt>
                <c:pt idx="25">
                  <c:v>608</c:v>
                </c:pt>
                <c:pt idx="26">
                  <c:v>582</c:v>
                </c:pt>
                <c:pt idx="27">
                  <c:v>569</c:v>
                </c:pt>
                <c:pt idx="28">
                  <c:v>535</c:v>
                </c:pt>
                <c:pt idx="29">
                  <c:v>533</c:v>
                </c:pt>
                <c:pt idx="30">
                  <c:v>500</c:v>
                </c:pt>
                <c:pt idx="31">
                  <c:v>486</c:v>
                </c:pt>
                <c:pt idx="32">
                  <c:v>484</c:v>
                </c:pt>
                <c:pt idx="33">
                  <c:v>480</c:v>
                </c:pt>
                <c:pt idx="34">
                  <c:v>467</c:v>
                </c:pt>
                <c:pt idx="35">
                  <c:v>456</c:v>
                </c:pt>
                <c:pt idx="36">
                  <c:v>429</c:v>
                </c:pt>
                <c:pt idx="37">
                  <c:v>413</c:v>
                </c:pt>
                <c:pt idx="38">
                  <c:v>405</c:v>
                </c:pt>
                <c:pt idx="39">
                  <c:v>395</c:v>
                </c:pt>
                <c:pt idx="40">
                  <c:v>383</c:v>
                </c:pt>
                <c:pt idx="41">
                  <c:v>383</c:v>
                </c:pt>
                <c:pt idx="42">
                  <c:v>381</c:v>
                </c:pt>
                <c:pt idx="43">
                  <c:v>375</c:v>
                </c:pt>
                <c:pt idx="44">
                  <c:v>373</c:v>
                </c:pt>
                <c:pt idx="45">
                  <c:v>373</c:v>
                </c:pt>
                <c:pt idx="46">
                  <c:v>371</c:v>
                </c:pt>
                <c:pt idx="47">
                  <c:v>356</c:v>
                </c:pt>
                <c:pt idx="48">
                  <c:v>350</c:v>
                </c:pt>
                <c:pt idx="49">
                  <c:v>345</c:v>
                </c:pt>
                <c:pt idx="50">
                  <c:v>338</c:v>
                </c:pt>
                <c:pt idx="51">
                  <c:v>328</c:v>
                </c:pt>
                <c:pt idx="52">
                  <c:v>323</c:v>
                </c:pt>
                <c:pt idx="53">
                  <c:v>319</c:v>
                </c:pt>
                <c:pt idx="54">
                  <c:v>315</c:v>
                </c:pt>
                <c:pt idx="55">
                  <c:v>315</c:v>
                </c:pt>
                <c:pt idx="56">
                  <c:v>314</c:v>
                </c:pt>
                <c:pt idx="57">
                  <c:v>309</c:v>
                </c:pt>
                <c:pt idx="58">
                  <c:v>306</c:v>
                </c:pt>
                <c:pt idx="59">
                  <c:v>300</c:v>
                </c:pt>
                <c:pt idx="60">
                  <c:v>297</c:v>
                </c:pt>
                <c:pt idx="61">
                  <c:v>296</c:v>
                </c:pt>
                <c:pt idx="62">
                  <c:v>291</c:v>
                </c:pt>
                <c:pt idx="63">
                  <c:v>290</c:v>
                </c:pt>
                <c:pt idx="64">
                  <c:v>289</c:v>
                </c:pt>
                <c:pt idx="65">
                  <c:v>287</c:v>
                </c:pt>
                <c:pt idx="66">
                  <c:v>285</c:v>
                </c:pt>
                <c:pt idx="67">
                  <c:v>283</c:v>
                </c:pt>
                <c:pt idx="68">
                  <c:v>283</c:v>
                </c:pt>
                <c:pt idx="69">
                  <c:v>272</c:v>
                </c:pt>
                <c:pt idx="70">
                  <c:v>272</c:v>
                </c:pt>
                <c:pt idx="71">
                  <c:v>258</c:v>
                </c:pt>
                <c:pt idx="72">
                  <c:v>254</c:v>
                </c:pt>
                <c:pt idx="73">
                  <c:v>254</c:v>
                </c:pt>
                <c:pt idx="74">
                  <c:v>245</c:v>
                </c:pt>
                <c:pt idx="75">
                  <c:v>243</c:v>
                </c:pt>
                <c:pt idx="76">
                  <c:v>236</c:v>
                </c:pt>
                <c:pt idx="77">
                  <c:v>230</c:v>
                </c:pt>
                <c:pt idx="78">
                  <c:v>227</c:v>
                </c:pt>
                <c:pt idx="79">
                  <c:v>220</c:v>
                </c:pt>
                <c:pt idx="80">
                  <c:v>219</c:v>
                </c:pt>
                <c:pt idx="81">
                  <c:v>214</c:v>
                </c:pt>
                <c:pt idx="82">
                  <c:v>210</c:v>
                </c:pt>
                <c:pt idx="83">
                  <c:v>205</c:v>
                </c:pt>
                <c:pt idx="84">
                  <c:v>203</c:v>
                </c:pt>
                <c:pt idx="85">
                  <c:v>198</c:v>
                </c:pt>
                <c:pt idx="86">
                  <c:v>194</c:v>
                </c:pt>
                <c:pt idx="87">
                  <c:v>193</c:v>
                </c:pt>
                <c:pt idx="88">
                  <c:v>182</c:v>
                </c:pt>
                <c:pt idx="89">
                  <c:v>163</c:v>
                </c:pt>
                <c:pt idx="90">
                  <c:v>157</c:v>
                </c:pt>
                <c:pt idx="91">
                  <c:v>157</c:v>
                </c:pt>
                <c:pt idx="92">
                  <c:v>152</c:v>
                </c:pt>
                <c:pt idx="93">
                  <c:v>149</c:v>
                </c:pt>
                <c:pt idx="94">
                  <c:v>147</c:v>
                </c:pt>
                <c:pt idx="95">
                  <c:v>144</c:v>
                </c:pt>
                <c:pt idx="96">
                  <c:v>141</c:v>
                </c:pt>
                <c:pt idx="97">
                  <c:v>138</c:v>
                </c:pt>
                <c:pt idx="98">
                  <c:v>136</c:v>
                </c:pt>
                <c:pt idx="99">
                  <c:v>128</c:v>
                </c:pt>
                <c:pt idx="100">
                  <c:v>123</c:v>
                </c:pt>
                <c:pt idx="101">
                  <c:v>105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</c:ser>
        <c:ser>
          <c:idx val="2"/>
          <c:order val="2"/>
          <c:tx>
            <c:strRef>
              <c:f>countsPerSample!$A$4</c:f>
              <c:strCache>
                <c:ptCount val="1"/>
                <c:pt idx="0">
                  <c:v>Alternative Splices</c:v>
                </c:pt>
              </c:strCache>
            </c:strRef>
          </c:tx>
          <c:invertIfNegative val="0"/>
          <c:cat>
            <c:strRef>
              <c:f>countsPerSample!$B$1:$DB$1</c:f>
              <c:strCache>
                <c:ptCount val="105"/>
                <c:pt idx="0">
                  <c:v>D8-A13Y</c:v>
                </c:pt>
                <c:pt idx="1">
                  <c:v>E2-A158</c:v>
                </c:pt>
                <c:pt idx="2">
                  <c:v>AO-A12F</c:v>
                </c:pt>
                <c:pt idx="3">
                  <c:v>AN-A0FL</c:v>
                </c:pt>
                <c:pt idx="4">
                  <c:v>BH-A18Q</c:v>
                </c:pt>
                <c:pt idx="5">
                  <c:v>A8-A06Z</c:v>
                </c:pt>
                <c:pt idx="6">
                  <c:v>A7-A0CJ</c:v>
                </c:pt>
                <c:pt idx="7">
                  <c:v>BH-A18U</c:v>
                </c:pt>
                <c:pt idx="8">
                  <c:v>A2-A0D0</c:v>
                </c:pt>
                <c:pt idx="9">
                  <c:v>A2-A0D1</c:v>
                </c:pt>
                <c:pt idx="10">
                  <c:v>AO-A0JL</c:v>
                </c:pt>
                <c:pt idx="11">
                  <c:v>A7-A0CE</c:v>
                </c:pt>
                <c:pt idx="12">
                  <c:v>A2-A0YM</c:v>
                </c:pt>
                <c:pt idx="13">
                  <c:v>BH-A18V</c:v>
                </c:pt>
                <c:pt idx="14">
                  <c:v>AR-A1AP</c:v>
                </c:pt>
                <c:pt idx="15">
                  <c:v>A8-A06N</c:v>
                </c:pt>
                <c:pt idx="16">
                  <c:v>AR-A0TR</c:v>
                </c:pt>
                <c:pt idx="17">
                  <c:v>A8-A079</c:v>
                </c:pt>
                <c:pt idx="18">
                  <c:v>E2-A10A</c:v>
                </c:pt>
                <c:pt idx="19">
                  <c:v>AO-A03O</c:v>
                </c:pt>
                <c:pt idx="20">
                  <c:v>BH-A0HK</c:v>
                </c:pt>
                <c:pt idx="21">
                  <c:v>AR-A1AV</c:v>
                </c:pt>
                <c:pt idx="22">
                  <c:v>C8-A12U</c:v>
                </c:pt>
                <c:pt idx="23">
                  <c:v>A7-A0CD</c:v>
                </c:pt>
                <c:pt idx="24">
                  <c:v>AR-A0TV</c:v>
                </c:pt>
                <c:pt idx="25">
                  <c:v>AO-A0J6</c:v>
                </c:pt>
                <c:pt idx="26">
                  <c:v>C8-A12W</c:v>
                </c:pt>
                <c:pt idx="27">
                  <c:v>AN-A0AJ</c:v>
                </c:pt>
                <c:pt idx="28">
                  <c:v>C8-A134</c:v>
                </c:pt>
                <c:pt idx="29">
                  <c:v>C8-A12L</c:v>
                </c:pt>
                <c:pt idx="30">
                  <c:v>AN-A0AL</c:v>
                </c:pt>
                <c:pt idx="31">
                  <c:v>A2-A0EY</c:v>
                </c:pt>
                <c:pt idx="32">
                  <c:v>A2-A0T6</c:v>
                </c:pt>
                <c:pt idx="33">
                  <c:v>AN-A04A</c:v>
                </c:pt>
                <c:pt idx="34">
                  <c:v>A2-A0T3</c:v>
                </c:pt>
                <c:pt idx="35">
                  <c:v>A7-A13F</c:v>
                </c:pt>
                <c:pt idx="36">
                  <c:v>BH-A0BZ</c:v>
                </c:pt>
                <c:pt idx="37">
                  <c:v>AR-A1AS</c:v>
                </c:pt>
                <c:pt idx="38">
                  <c:v>AR-A0TX</c:v>
                </c:pt>
                <c:pt idx="39">
                  <c:v>A2-A0CM</c:v>
                </c:pt>
                <c:pt idx="40">
                  <c:v>AO-A0J9</c:v>
                </c:pt>
                <c:pt idx="41">
                  <c:v>C8-A12T</c:v>
                </c:pt>
                <c:pt idx="42">
                  <c:v>A8-A09I</c:v>
                </c:pt>
                <c:pt idx="43">
                  <c:v>BH-A0EE</c:v>
                </c:pt>
                <c:pt idx="44">
                  <c:v>A8-A09G</c:v>
                </c:pt>
                <c:pt idx="45">
                  <c:v>BH-A0HP</c:v>
                </c:pt>
                <c:pt idx="46">
                  <c:v>BH-A0DD</c:v>
                </c:pt>
                <c:pt idx="47">
                  <c:v>C8-A130</c:v>
                </c:pt>
                <c:pt idx="48">
                  <c:v>BH-A18N</c:v>
                </c:pt>
                <c:pt idx="49">
                  <c:v>AO-A0JM</c:v>
                </c:pt>
                <c:pt idx="50">
                  <c:v>A2-A0YF</c:v>
                </c:pt>
                <c:pt idx="51">
                  <c:v>C8-A12Q</c:v>
                </c:pt>
                <c:pt idx="52">
                  <c:v>A2-A0SX</c:v>
                </c:pt>
                <c:pt idx="53">
                  <c:v>BH-A0E0</c:v>
                </c:pt>
                <c:pt idx="54">
                  <c:v>BH-A0C0</c:v>
                </c:pt>
                <c:pt idx="55">
                  <c:v>E2-A159</c:v>
                </c:pt>
                <c:pt idx="56">
                  <c:v>E2-A154</c:v>
                </c:pt>
                <c:pt idx="57">
                  <c:v>A2-A0EQ</c:v>
                </c:pt>
                <c:pt idx="58">
                  <c:v>BH-A0AV</c:v>
                </c:pt>
                <c:pt idx="59">
                  <c:v>C8-A12P</c:v>
                </c:pt>
                <c:pt idx="60">
                  <c:v>AO-A12B</c:v>
                </c:pt>
                <c:pt idx="61">
                  <c:v>AN-A0FK</c:v>
                </c:pt>
                <c:pt idx="62">
                  <c:v>A2-A0YG</c:v>
                </c:pt>
                <c:pt idx="63">
                  <c:v>AR-A0TT</c:v>
                </c:pt>
                <c:pt idx="64">
                  <c:v>BH-A0E1</c:v>
                </c:pt>
                <c:pt idx="65">
                  <c:v>C8-A12Z</c:v>
                </c:pt>
                <c:pt idx="66">
                  <c:v>A8-A08G</c:v>
                </c:pt>
                <c:pt idx="67">
                  <c:v>D8-A142</c:v>
                </c:pt>
                <c:pt idx="68">
                  <c:v>A2-A0D2</c:v>
                </c:pt>
                <c:pt idx="69">
                  <c:v>BH-A0C7</c:v>
                </c:pt>
                <c:pt idx="70">
                  <c:v>A2-A0YD</c:v>
                </c:pt>
                <c:pt idx="71">
                  <c:v>E2-A150</c:v>
                </c:pt>
                <c:pt idx="72">
                  <c:v>AR-A0U4</c:v>
                </c:pt>
                <c:pt idx="73">
                  <c:v>C8-A135</c:v>
                </c:pt>
                <c:pt idx="74">
                  <c:v>E2-A15A</c:v>
                </c:pt>
                <c:pt idx="75">
                  <c:v>AN-A0AS</c:v>
                </c:pt>
                <c:pt idx="76">
                  <c:v>A8-A076</c:v>
                </c:pt>
                <c:pt idx="77">
                  <c:v>A2-A0T1</c:v>
                </c:pt>
                <c:pt idx="78">
                  <c:v>AR-A1AW</c:v>
                </c:pt>
                <c:pt idx="79">
                  <c:v>C8-A138</c:v>
                </c:pt>
                <c:pt idx="80">
                  <c:v>A2-A0EV</c:v>
                </c:pt>
                <c:pt idx="81">
                  <c:v>AR-A1AQ</c:v>
                </c:pt>
                <c:pt idx="82">
                  <c:v>BH-A18R</c:v>
                </c:pt>
                <c:pt idx="83">
                  <c:v>AO-A0JE</c:v>
                </c:pt>
                <c:pt idx="84">
                  <c:v>BH-A0DG</c:v>
                </c:pt>
                <c:pt idx="85">
                  <c:v>A2-A0T7</c:v>
                </c:pt>
                <c:pt idx="86">
                  <c:v>AN-A0AM</c:v>
                </c:pt>
                <c:pt idx="87">
                  <c:v>AO-A126</c:v>
                </c:pt>
                <c:pt idx="88">
                  <c:v>C8-A131</c:v>
                </c:pt>
                <c:pt idx="89">
                  <c:v>BH-A0C1</c:v>
                </c:pt>
                <c:pt idx="90">
                  <c:v>A8-A08Z</c:v>
                </c:pt>
                <c:pt idx="91">
                  <c:v>BH-A0BV</c:v>
                </c:pt>
                <c:pt idx="92">
                  <c:v>BH-A0E9</c:v>
                </c:pt>
                <c:pt idx="93">
                  <c:v>AO-A0JC</c:v>
                </c:pt>
                <c:pt idx="94">
                  <c:v>AO-A12D</c:v>
                </c:pt>
                <c:pt idx="95">
                  <c:v>A2-A0YC</c:v>
                </c:pt>
                <c:pt idx="96">
                  <c:v>A2-A0EX</c:v>
                </c:pt>
                <c:pt idx="97">
                  <c:v>AO-A0JJ</c:v>
                </c:pt>
                <c:pt idx="98">
                  <c:v>C8-A12V</c:v>
                </c:pt>
                <c:pt idx="99">
                  <c:v>A2-A0YI</c:v>
                </c:pt>
                <c:pt idx="100">
                  <c:v>AO-A12E</c:v>
                </c:pt>
                <c:pt idx="101">
                  <c:v>A2-A0YL</c:v>
                </c:pt>
                <c:pt idx="102">
                  <c:v>A2-A0T2</c:v>
                </c:pt>
                <c:pt idx="103">
                  <c:v>A2-A0SW</c:v>
                </c:pt>
                <c:pt idx="104">
                  <c:v>AR-A0TY</c:v>
                </c:pt>
              </c:strCache>
            </c:strRef>
          </c:cat>
          <c:val>
            <c:numRef>
              <c:f>countsPerSample!$B$4:$DB$4</c:f>
              <c:numCache>
                <c:formatCode>General</c:formatCode>
                <c:ptCount val="105"/>
                <c:pt idx="0">
                  <c:v>3599</c:v>
                </c:pt>
                <c:pt idx="1">
                  <c:v>3059</c:v>
                </c:pt>
                <c:pt idx="2">
                  <c:v>2106</c:v>
                </c:pt>
                <c:pt idx="3">
                  <c:v>1900</c:v>
                </c:pt>
                <c:pt idx="4">
                  <c:v>2753</c:v>
                </c:pt>
                <c:pt idx="5">
                  <c:v>2849</c:v>
                </c:pt>
                <c:pt idx="6">
                  <c:v>3236</c:v>
                </c:pt>
                <c:pt idx="7">
                  <c:v>3286</c:v>
                </c:pt>
                <c:pt idx="8">
                  <c:v>2913</c:v>
                </c:pt>
                <c:pt idx="9">
                  <c:v>2362</c:v>
                </c:pt>
                <c:pt idx="10">
                  <c:v>941</c:v>
                </c:pt>
                <c:pt idx="11">
                  <c:v>3846</c:v>
                </c:pt>
                <c:pt idx="12">
                  <c:v>3386</c:v>
                </c:pt>
                <c:pt idx="13">
                  <c:v>4434</c:v>
                </c:pt>
                <c:pt idx="14">
                  <c:v>3200</c:v>
                </c:pt>
                <c:pt idx="15">
                  <c:v>2955</c:v>
                </c:pt>
                <c:pt idx="16">
                  <c:v>2630</c:v>
                </c:pt>
                <c:pt idx="17">
                  <c:v>3657</c:v>
                </c:pt>
                <c:pt idx="18">
                  <c:v>3168</c:v>
                </c:pt>
                <c:pt idx="19">
                  <c:v>2035</c:v>
                </c:pt>
                <c:pt idx="20">
                  <c:v>1836</c:v>
                </c:pt>
                <c:pt idx="21">
                  <c:v>2907</c:v>
                </c:pt>
                <c:pt idx="22">
                  <c:v>2039</c:v>
                </c:pt>
                <c:pt idx="23">
                  <c:v>2458</c:v>
                </c:pt>
                <c:pt idx="24">
                  <c:v>2941</c:v>
                </c:pt>
                <c:pt idx="25">
                  <c:v>4009</c:v>
                </c:pt>
                <c:pt idx="26">
                  <c:v>2743</c:v>
                </c:pt>
                <c:pt idx="27">
                  <c:v>2851</c:v>
                </c:pt>
                <c:pt idx="28">
                  <c:v>4298</c:v>
                </c:pt>
                <c:pt idx="29">
                  <c:v>3673</c:v>
                </c:pt>
                <c:pt idx="30">
                  <c:v>2534</c:v>
                </c:pt>
                <c:pt idx="31">
                  <c:v>2599</c:v>
                </c:pt>
                <c:pt idx="32">
                  <c:v>3177</c:v>
                </c:pt>
                <c:pt idx="33">
                  <c:v>2951</c:v>
                </c:pt>
                <c:pt idx="34">
                  <c:v>3562</c:v>
                </c:pt>
                <c:pt idx="35">
                  <c:v>2576</c:v>
                </c:pt>
                <c:pt idx="36">
                  <c:v>2523</c:v>
                </c:pt>
                <c:pt idx="37">
                  <c:v>2295</c:v>
                </c:pt>
                <c:pt idx="38">
                  <c:v>3620</c:v>
                </c:pt>
                <c:pt idx="39">
                  <c:v>2476</c:v>
                </c:pt>
                <c:pt idx="40">
                  <c:v>1237</c:v>
                </c:pt>
                <c:pt idx="41">
                  <c:v>2558</c:v>
                </c:pt>
                <c:pt idx="42">
                  <c:v>4037</c:v>
                </c:pt>
                <c:pt idx="43">
                  <c:v>2126</c:v>
                </c:pt>
                <c:pt idx="44">
                  <c:v>2295</c:v>
                </c:pt>
                <c:pt idx="45">
                  <c:v>2475</c:v>
                </c:pt>
                <c:pt idx="46">
                  <c:v>3341</c:v>
                </c:pt>
                <c:pt idx="47">
                  <c:v>2340</c:v>
                </c:pt>
                <c:pt idx="48">
                  <c:v>2458</c:v>
                </c:pt>
                <c:pt idx="49">
                  <c:v>1975</c:v>
                </c:pt>
                <c:pt idx="50">
                  <c:v>2440</c:v>
                </c:pt>
                <c:pt idx="51">
                  <c:v>3490</c:v>
                </c:pt>
                <c:pt idx="52">
                  <c:v>3700</c:v>
                </c:pt>
                <c:pt idx="53">
                  <c:v>1861</c:v>
                </c:pt>
                <c:pt idx="54">
                  <c:v>2426</c:v>
                </c:pt>
                <c:pt idx="55">
                  <c:v>3009</c:v>
                </c:pt>
                <c:pt idx="56">
                  <c:v>1421</c:v>
                </c:pt>
                <c:pt idx="57">
                  <c:v>2087</c:v>
                </c:pt>
                <c:pt idx="58">
                  <c:v>3614</c:v>
                </c:pt>
                <c:pt idx="59">
                  <c:v>2855</c:v>
                </c:pt>
                <c:pt idx="60">
                  <c:v>1631</c:v>
                </c:pt>
                <c:pt idx="61">
                  <c:v>2185</c:v>
                </c:pt>
                <c:pt idx="62">
                  <c:v>2638</c:v>
                </c:pt>
                <c:pt idx="63">
                  <c:v>2909</c:v>
                </c:pt>
                <c:pt idx="64">
                  <c:v>2583</c:v>
                </c:pt>
                <c:pt idx="65">
                  <c:v>2214</c:v>
                </c:pt>
                <c:pt idx="66">
                  <c:v>2351</c:v>
                </c:pt>
                <c:pt idx="67">
                  <c:v>3570</c:v>
                </c:pt>
                <c:pt idx="68">
                  <c:v>3577</c:v>
                </c:pt>
                <c:pt idx="69">
                  <c:v>3277</c:v>
                </c:pt>
                <c:pt idx="70">
                  <c:v>2840</c:v>
                </c:pt>
                <c:pt idx="71">
                  <c:v>3178</c:v>
                </c:pt>
                <c:pt idx="72">
                  <c:v>4038</c:v>
                </c:pt>
                <c:pt idx="73">
                  <c:v>2334</c:v>
                </c:pt>
                <c:pt idx="74">
                  <c:v>3194</c:v>
                </c:pt>
                <c:pt idx="75">
                  <c:v>1722</c:v>
                </c:pt>
                <c:pt idx="76">
                  <c:v>3017</c:v>
                </c:pt>
                <c:pt idx="77">
                  <c:v>2800</c:v>
                </c:pt>
                <c:pt idx="78">
                  <c:v>2682</c:v>
                </c:pt>
                <c:pt idx="79">
                  <c:v>1309</c:v>
                </c:pt>
                <c:pt idx="80">
                  <c:v>2783</c:v>
                </c:pt>
                <c:pt idx="81">
                  <c:v>3106</c:v>
                </c:pt>
                <c:pt idx="82">
                  <c:v>3395</c:v>
                </c:pt>
                <c:pt idx="83">
                  <c:v>2781</c:v>
                </c:pt>
                <c:pt idx="84">
                  <c:v>2391</c:v>
                </c:pt>
                <c:pt idx="85">
                  <c:v>3572</c:v>
                </c:pt>
                <c:pt idx="86">
                  <c:v>2816</c:v>
                </c:pt>
                <c:pt idx="87">
                  <c:v>1087</c:v>
                </c:pt>
                <c:pt idx="88">
                  <c:v>2142</c:v>
                </c:pt>
                <c:pt idx="89">
                  <c:v>2698</c:v>
                </c:pt>
                <c:pt idx="90">
                  <c:v>2153</c:v>
                </c:pt>
                <c:pt idx="91">
                  <c:v>2823</c:v>
                </c:pt>
                <c:pt idx="92">
                  <c:v>2331</c:v>
                </c:pt>
                <c:pt idx="93">
                  <c:v>1788</c:v>
                </c:pt>
                <c:pt idx="94">
                  <c:v>2185</c:v>
                </c:pt>
                <c:pt idx="95">
                  <c:v>2751</c:v>
                </c:pt>
                <c:pt idx="96">
                  <c:v>2405</c:v>
                </c:pt>
                <c:pt idx="97">
                  <c:v>1911</c:v>
                </c:pt>
                <c:pt idx="98">
                  <c:v>2867</c:v>
                </c:pt>
                <c:pt idx="99">
                  <c:v>2769</c:v>
                </c:pt>
                <c:pt idx="100">
                  <c:v>2982</c:v>
                </c:pt>
                <c:pt idx="101">
                  <c:v>2782</c:v>
                </c:pt>
                <c:pt idx="102">
                  <c:v>2054</c:v>
                </c:pt>
                <c:pt idx="103">
                  <c:v>2706</c:v>
                </c:pt>
                <c:pt idx="104">
                  <c:v>2540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1154944"/>
        <c:axId val="50848320"/>
      </c:barChart>
      <c:catAx>
        <c:axId val="5115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 i="0" baseline="0"/>
            </a:pPr>
            <a:endParaRPr lang="en-US"/>
          </a:p>
        </c:txPr>
        <c:crossAx val="50848320"/>
        <c:crosses val="autoZero"/>
        <c:auto val="1"/>
        <c:lblAlgn val="ctr"/>
        <c:lblOffset val="100"/>
        <c:noMultiLvlLbl val="0"/>
      </c:catAx>
      <c:valAx>
        <c:axId val="50848320"/>
        <c:scaling>
          <c:logBase val="10"/>
          <c:orientation val="minMax"/>
          <c:min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5115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55425219941353"/>
          <c:y val="3.9142607174103214E-2"/>
          <c:w val="0.25200879765395895"/>
          <c:h val="0.14797725284339461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6154005147671"/>
          <c:y val="3.7480110489521011E-2"/>
          <c:w val="0.84600582201627428"/>
          <c:h val="0.77092226088806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variantTypeHistograms!$B$1</c:f>
              <c:strCache>
                <c:ptCount val="1"/>
                <c:pt idx="0">
                  <c:v>Germline Variants</c:v>
                </c:pt>
              </c:strCache>
            </c:strRef>
          </c:tx>
          <c:invertIfNegative val="0"/>
          <c:cat>
            <c:numRef>
              <c:f>variantTypeHistograms!$A$2:$A$107</c:f>
              <c:numCache>
                <c:formatCode>General</c:formatCode>
                <c:ptCount val="10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</c:numCache>
            </c:numRef>
          </c:cat>
          <c:val>
            <c:numRef>
              <c:f>variantTypeHistograms!$B$2:$B$108</c:f>
              <c:numCache>
                <c:formatCode>General</c:formatCode>
                <c:ptCount val="107"/>
                <c:pt idx="0">
                  <c:v>9607</c:v>
                </c:pt>
                <c:pt idx="1">
                  <c:v>59073</c:v>
                </c:pt>
                <c:pt idx="2">
                  <c:v>11095</c:v>
                </c:pt>
                <c:pt idx="3">
                  <c:v>5201</c:v>
                </c:pt>
                <c:pt idx="4">
                  <c:v>3248</c:v>
                </c:pt>
                <c:pt idx="5">
                  <c:v>2217</c:v>
                </c:pt>
                <c:pt idx="6">
                  <c:v>1718</c:v>
                </c:pt>
                <c:pt idx="7">
                  <c:v>1441</c:v>
                </c:pt>
                <c:pt idx="8">
                  <c:v>1149</c:v>
                </c:pt>
                <c:pt idx="9">
                  <c:v>993</c:v>
                </c:pt>
                <c:pt idx="10">
                  <c:v>908</c:v>
                </c:pt>
                <c:pt idx="11">
                  <c:v>762</c:v>
                </c:pt>
                <c:pt idx="12">
                  <c:v>718</c:v>
                </c:pt>
                <c:pt idx="13">
                  <c:v>659</c:v>
                </c:pt>
                <c:pt idx="14">
                  <c:v>560</c:v>
                </c:pt>
                <c:pt idx="15">
                  <c:v>502</c:v>
                </c:pt>
                <c:pt idx="16">
                  <c:v>564</c:v>
                </c:pt>
                <c:pt idx="17">
                  <c:v>536</c:v>
                </c:pt>
                <c:pt idx="18">
                  <c:v>556</c:v>
                </c:pt>
                <c:pt idx="19">
                  <c:v>514</c:v>
                </c:pt>
                <c:pt idx="20">
                  <c:v>420</c:v>
                </c:pt>
                <c:pt idx="21">
                  <c:v>395</c:v>
                </c:pt>
                <c:pt idx="22">
                  <c:v>419</c:v>
                </c:pt>
                <c:pt idx="23">
                  <c:v>353</c:v>
                </c:pt>
                <c:pt idx="24">
                  <c:v>358</c:v>
                </c:pt>
                <c:pt idx="25">
                  <c:v>328</c:v>
                </c:pt>
                <c:pt idx="26">
                  <c:v>303</c:v>
                </c:pt>
                <c:pt idx="27">
                  <c:v>342</c:v>
                </c:pt>
                <c:pt idx="28">
                  <c:v>302</c:v>
                </c:pt>
                <c:pt idx="29">
                  <c:v>319</c:v>
                </c:pt>
                <c:pt idx="30">
                  <c:v>308</c:v>
                </c:pt>
                <c:pt idx="31">
                  <c:v>346</c:v>
                </c:pt>
                <c:pt idx="32">
                  <c:v>273</c:v>
                </c:pt>
                <c:pt idx="33">
                  <c:v>264</c:v>
                </c:pt>
                <c:pt idx="34">
                  <c:v>261</c:v>
                </c:pt>
                <c:pt idx="35">
                  <c:v>263</c:v>
                </c:pt>
                <c:pt idx="36">
                  <c:v>239</c:v>
                </c:pt>
                <c:pt idx="37">
                  <c:v>265</c:v>
                </c:pt>
                <c:pt idx="38">
                  <c:v>258</c:v>
                </c:pt>
                <c:pt idx="39">
                  <c:v>236</c:v>
                </c:pt>
                <c:pt idx="40">
                  <c:v>244</c:v>
                </c:pt>
                <c:pt idx="41">
                  <c:v>279</c:v>
                </c:pt>
                <c:pt idx="42">
                  <c:v>225</c:v>
                </c:pt>
                <c:pt idx="43">
                  <c:v>204</c:v>
                </c:pt>
                <c:pt idx="44">
                  <c:v>216</c:v>
                </c:pt>
                <c:pt idx="45">
                  <c:v>237</c:v>
                </c:pt>
                <c:pt idx="46">
                  <c:v>255</c:v>
                </c:pt>
                <c:pt idx="47">
                  <c:v>271</c:v>
                </c:pt>
                <c:pt idx="48">
                  <c:v>207</c:v>
                </c:pt>
                <c:pt idx="49">
                  <c:v>192</c:v>
                </c:pt>
                <c:pt idx="50">
                  <c:v>164</c:v>
                </c:pt>
                <c:pt idx="51">
                  <c:v>184</c:v>
                </c:pt>
                <c:pt idx="52">
                  <c:v>171</c:v>
                </c:pt>
                <c:pt idx="53">
                  <c:v>204</c:v>
                </c:pt>
                <c:pt idx="54">
                  <c:v>190</c:v>
                </c:pt>
                <c:pt idx="55">
                  <c:v>176</c:v>
                </c:pt>
                <c:pt idx="56">
                  <c:v>199</c:v>
                </c:pt>
                <c:pt idx="57">
                  <c:v>184</c:v>
                </c:pt>
                <c:pt idx="58">
                  <c:v>189</c:v>
                </c:pt>
                <c:pt idx="59">
                  <c:v>138</c:v>
                </c:pt>
                <c:pt idx="60">
                  <c:v>154</c:v>
                </c:pt>
                <c:pt idx="61">
                  <c:v>195</c:v>
                </c:pt>
                <c:pt idx="62">
                  <c:v>177</c:v>
                </c:pt>
                <c:pt idx="63">
                  <c:v>173</c:v>
                </c:pt>
                <c:pt idx="64">
                  <c:v>155</c:v>
                </c:pt>
                <c:pt idx="65">
                  <c:v>144</c:v>
                </c:pt>
                <c:pt idx="66">
                  <c:v>153</c:v>
                </c:pt>
                <c:pt idx="67">
                  <c:v>182</c:v>
                </c:pt>
                <c:pt idx="68">
                  <c:v>158</c:v>
                </c:pt>
                <c:pt idx="69">
                  <c:v>181</c:v>
                </c:pt>
                <c:pt idx="70">
                  <c:v>196</c:v>
                </c:pt>
                <c:pt idx="71">
                  <c:v>174</c:v>
                </c:pt>
                <c:pt idx="72">
                  <c:v>157</c:v>
                </c:pt>
                <c:pt idx="73">
                  <c:v>153</c:v>
                </c:pt>
                <c:pt idx="74">
                  <c:v>152</c:v>
                </c:pt>
                <c:pt idx="75">
                  <c:v>165</c:v>
                </c:pt>
                <c:pt idx="76">
                  <c:v>153</c:v>
                </c:pt>
                <c:pt idx="77">
                  <c:v>160</c:v>
                </c:pt>
                <c:pt idx="78">
                  <c:v>148</c:v>
                </c:pt>
                <c:pt idx="79">
                  <c:v>173</c:v>
                </c:pt>
                <c:pt idx="80">
                  <c:v>150</c:v>
                </c:pt>
                <c:pt idx="81">
                  <c:v>132</c:v>
                </c:pt>
                <c:pt idx="82">
                  <c:v>157</c:v>
                </c:pt>
                <c:pt idx="83">
                  <c:v>139</c:v>
                </c:pt>
                <c:pt idx="84">
                  <c:v>176</c:v>
                </c:pt>
                <c:pt idx="85">
                  <c:v>162</c:v>
                </c:pt>
                <c:pt idx="86">
                  <c:v>163</c:v>
                </c:pt>
                <c:pt idx="87">
                  <c:v>136</c:v>
                </c:pt>
                <c:pt idx="88">
                  <c:v>166</c:v>
                </c:pt>
                <c:pt idx="89">
                  <c:v>171</c:v>
                </c:pt>
                <c:pt idx="90">
                  <c:v>150</c:v>
                </c:pt>
                <c:pt idx="91">
                  <c:v>152</c:v>
                </c:pt>
                <c:pt idx="92">
                  <c:v>135</c:v>
                </c:pt>
                <c:pt idx="93">
                  <c:v>138</c:v>
                </c:pt>
                <c:pt idx="94">
                  <c:v>166</c:v>
                </c:pt>
                <c:pt idx="95">
                  <c:v>146</c:v>
                </c:pt>
                <c:pt idx="96">
                  <c:v>202</c:v>
                </c:pt>
                <c:pt idx="97">
                  <c:v>186</c:v>
                </c:pt>
                <c:pt idx="98">
                  <c:v>171</c:v>
                </c:pt>
                <c:pt idx="99">
                  <c:v>189</c:v>
                </c:pt>
                <c:pt idx="100">
                  <c:v>221</c:v>
                </c:pt>
                <c:pt idx="101">
                  <c:v>319</c:v>
                </c:pt>
                <c:pt idx="102">
                  <c:v>545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</c:numCache>
            </c:numRef>
          </c:val>
        </c:ser>
        <c:ser>
          <c:idx val="1"/>
          <c:order val="1"/>
          <c:tx>
            <c:strRef>
              <c:f>variantTypeHistograms!$C$1</c:f>
              <c:strCache>
                <c:ptCount val="1"/>
                <c:pt idx="0">
                  <c:v>Somatic Variants</c:v>
                </c:pt>
              </c:strCache>
            </c:strRef>
          </c:tx>
          <c:invertIfNegative val="0"/>
          <c:cat>
            <c:numRef>
              <c:f>variantTypeHistograms!$A$2:$A$107</c:f>
              <c:numCache>
                <c:formatCode>General</c:formatCode>
                <c:ptCount val="10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</c:numCache>
            </c:numRef>
          </c:cat>
          <c:val>
            <c:numRef>
              <c:f>variantTypeHistograms!$C$2:$C$108</c:f>
              <c:numCache>
                <c:formatCode>General</c:formatCode>
                <c:ptCount val="107"/>
                <c:pt idx="0">
                  <c:v>91944</c:v>
                </c:pt>
                <c:pt idx="1">
                  <c:v>19004</c:v>
                </c:pt>
                <c:pt idx="2">
                  <c:v>3983</c:v>
                </c:pt>
                <c:pt idx="3">
                  <c:v>1884</c:v>
                </c:pt>
                <c:pt idx="4">
                  <c:v>1056</c:v>
                </c:pt>
                <c:pt idx="5">
                  <c:v>658</c:v>
                </c:pt>
                <c:pt idx="6">
                  <c:v>386</c:v>
                </c:pt>
                <c:pt idx="7">
                  <c:v>279</c:v>
                </c:pt>
                <c:pt idx="8">
                  <c:v>175</c:v>
                </c:pt>
                <c:pt idx="9">
                  <c:v>118</c:v>
                </c:pt>
                <c:pt idx="10">
                  <c:v>117</c:v>
                </c:pt>
                <c:pt idx="11">
                  <c:v>74</c:v>
                </c:pt>
                <c:pt idx="12">
                  <c:v>60</c:v>
                </c:pt>
                <c:pt idx="13">
                  <c:v>45</c:v>
                </c:pt>
                <c:pt idx="14">
                  <c:v>41</c:v>
                </c:pt>
                <c:pt idx="15">
                  <c:v>34</c:v>
                </c:pt>
                <c:pt idx="16">
                  <c:v>19</c:v>
                </c:pt>
                <c:pt idx="17">
                  <c:v>27</c:v>
                </c:pt>
                <c:pt idx="18">
                  <c:v>18</c:v>
                </c:pt>
                <c:pt idx="19">
                  <c:v>10</c:v>
                </c:pt>
                <c:pt idx="20">
                  <c:v>10</c:v>
                </c:pt>
                <c:pt idx="21">
                  <c:v>13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4</c:v>
                </c:pt>
                <c:pt idx="26">
                  <c:v>1</c:v>
                </c:pt>
                <c:pt idx="27">
                  <c:v>5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</c:numCache>
            </c:numRef>
          </c:val>
        </c:ser>
        <c:ser>
          <c:idx val="2"/>
          <c:order val="2"/>
          <c:tx>
            <c:strRef>
              <c:f>variantTypeHistograms!$D$1</c:f>
              <c:strCache>
                <c:ptCount val="1"/>
                <c:pt idx="0">
                  <c:v>Alternative Splices</c:v>
                </c:pt>
              </c:strCache>
            </c:strRef>
          </c:tx>
          <c:invertIfNegative val="0"/>
          <c:cat>
            <c:numRef>
              <c:f>variantTypeHistograms!$A$2:$A$107</c:f>
              <c:numCache>
                <c:formatCode>General</c:formatCode>
                <c:ptCount val="10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</c:numCache>
            </c:numRef>
          </c:cat>
          <c:val>
            <c:numRef>
              <c:f>variantTypeHistograms!$D$2:$D$108</c:f>
              <c:numCache>
                <c:formatCode>General</c:formatCode>
                <c:ptCount val="107"/>
                <c:pt idx="0">
                  <c:v>0</c:v>
                </c:pt>
                <c:pt idx="1">
                  <c:v>14041</c:v>
                </c:pt>
                <c:pt idx="2">
                  <c:v>5190</c:v>
                </c:pt>
                <c:pt idx="3">
                  <c:v>3036</c:v>
                </c:pt>
                <c:pt idx="4">
                  <c:v>1996</c:v>
                </c:pt>
                <c:pt idx="5">
                  <c:v>1455</c:v>
                </c:pt>
                <c:pt idx="6">
                  <c:v>1151</c:v>
                </c:pt>
                <c:pt idx="7">
                  <c:v>877</c:v>
                </c:pt>
                <c:pt idx="8">
                  <c:v>736</c:v>
                </c:pt>
                <c:pt idx="9">
                  <c:v>612</c:v>
                </c:pt>
                <c:pt idx="10">
                  <c:v>532</c:v>
                </c:pt>
                <c:pt idx="11">
                  <c:v>457</c:v>
                </c:pt>
                <c:pt idx="12">
                  <c:v>378</c:v>
                </c:pt>
                <c:pt idx="13">
                  <c:v>347</c:v>
                </c:pt>
                <c:pt idx="14">
                  <c:v>319</c:v>
                </c:pt>
                <c:pt idx="15">
                  <c:v>285</c:v>
                </c:pt>
                <c:pt idx="16">
                  <c:v>232</c:v>
                </c:pt>
                <c:pt idx="17">
                  <c:v>252</c:v>
                </c:pt>
                <c:pt idx="18">
                  <c:v>207</c:v>
                </c:pt>
                <c:pt idx="19">
                  <c:v>162</c:v>
                </c:pt>
                <c:pt idx="20">
                  <c:v>213</c:v>
                </c:pt>
                <c:pt idx="21">
                  <c:v>185</c:v>
                </c:pt>
                <c:pt idx="22">
                  <c:v>159</c:v>
                </c:pt>
                <c:pt idx="23">
                  <c:v>178</c:v>
                </c:pt>
                <c:pt idx="24">
                  <c:v>141</c:v>
                </c:pt>
                <c:pt idx="25">
                  <c:v>111</c:v>
                </c:pt>
                <c:pt idx="26">
                  <c:v>119</c:v>
                </c:pt>
                <c:pt idx="27">
                  <c:v>92</c:v>
                </c:pt>
                <c:pt idx="28">
                  <c:v>110</c:v>
                </c:pt>
                <c:pt idx="29">
                  <c:v>134</c:v>
                </c:pt>
                <c:pt idx="30">
                  <c:v>103</c:v>
                </c:pt>
                <c:pt idx="31">
                  <c:v>78</c:v>
                </c:pt>
                <c:pt idx="32">
                  <c:v>81</c:v>
                </c:pt>
                <c:pt idx="33">
                  <c:v>84</c:v>
                </c:pt>
                <c:pt idx="34">
                  <c:v>96</c:v>
                </c:pt>
                <c:pt idx="35">
                  <c:v>82</c:v>
                </c:pt>
                <c:pt idx="36">
                  <c:v>85</c:v>
                </c:pt>
                <c:pt idx="37">
                  <c:v>75</c:v>
                </c:pt>
                <c:pt idx="38">
                  <c:v>59</c:v>
                </c:pt>
                <c:pt idx="39">
                  <c:v>78</c:v>
                </c:pt>
                <c:pt idx="40">
                  <c:v>46</c:v>
                </c:pt>
                <c:pt idx="41">
                  <c:v>52</c:v>
                </c:pt>
                <c:pt idx="42">
                  <c:v>69</c:v>
                </c:pt>
                <c:pt idx="43">
                  <c:v>42</c:v>
                </c:pt>
                <c:pt idx="44">
                  <c:v>51</c:v>
                </c:pt>
                <c:pt idx="45">
                  <c:v>55</c:v>
                </c:pt>
                <c:pt idx="46">
                  <c:v>53</c:v>
                </c:pt>
                <c:pt idx="47">
                  <c:v>46</c:v>
                </c:pt>
                <c:pt idx="48">
                  <c:v>36</c:v>
                </c:pt>
                <c:pt idx="49">
                  <c:v>52</c:v>
                </c:pt>
                <c:pt idx="50">
                  <c:v>53</c:v>
                </c:pt>
                <c:pt idx="51">
                  <c:v>41</c:v>
                </c:pt>
                <c:pt idx="52">
                  <c:v>12</c:v>
                </c:pt>
                <c:pt idx="53">
                  <c:v>26</c:v>
                </c:pt>
                <c:pt idx="54">
                  <c:v>27</c:v>
                </c:pt>
                <c:pt idx="55">
                  <c:v>20</c:v>
                </c:pt>
                <c:pt idx="56">
                  <c:v>26</c:v>
                </c:pt>
                <c:pt idx="57">
                  <c:v>22</c:v>
                </c:pt>
                <c:pt idx="58">
                  <c:v>47</c:v>
                </c:pt>
                <c:pt idx="59">
                  <c:v>32</c:v>
                </c:pt>
                <c:pt idx="60">
                  <c:v>32</c:v>
                </c:pt>
                <c:pt idx="61">
                  <c:v>30</c:v>
                </c:pt>
                <c:pt idx="62">
                  <c:v>24</c:v>
                </c:pt>
                <c:pt idx="63">
                  <c:v>30</c:v>
                </c:pt>
                <c:pt idx="64">
                  <c:v>22</c:v>
                </c:pt>
                <c:pt idx="65">
                  <c:v>21</c:v>
                </c:pt>
                <c:pt idx="66">
                  <c:v>10</c:v>
                </c:pt>
                <c:pt idx="67">
                  <c:v>22</c:v>
                </c:pt>
                <c:pt idx="68">
                  <c:v>28</c:v>
                </c:pt>
                <c:pt idx="69">
                  <c:v>26</c:v>
                </c:pt>
                <c:pt idx="70">
                  <c:v>16</c:v>
                </c:pt>
                <c:pt idx="71">
                  <c:v>30</c:v>
                </c:pt>
                <c:pt idx="72">
                  <c:v>17</c:v>
                </c:pt>
                <c:pt idx="73">
                  <c:v>23</c:v>
                </c:pt>
                <c:pt idx="74">
                  <c:v>14</c:v>
                </c:pt>
                <c:pt idx="75">
                  <c:v>11</c:v>
                </c:pt>
                <c:pt idx="76">
                  <c:v>17</c:v>
                </c:pt>
                <c:pt idx="77">
                  <c:v>26</c:v>
                </c:pt>
                <c:pt idx="78">
                  <c:v>29</c:v>
                </c:pt>
                <c:pt idx="79">
                  <c:v>22</c:v>
                </c:pt>
                <c:pt idx="80">
                  <c:v>20</c:v>
                </c:pt>
                <c:pt idx="81">
                  <c:v>30</c:v>
                </c:pt>
                <c:pt idx="82">
                  <c:v>24</c:v>
                </c:pt>
                <c:pt idx="83">
                  <c:v>26</c:v>
                </c:pt>
                <c:pt idx="84">
                  <c:v>18</c:v>
                </c:pt>
                <c:pt idx="85">
                  <c:v>25</c:v>
                </c:pt>
                <c:pt idx="86">
                  <c:v>18</c:v>
                </c:pt>
                <c:pt idx="87">
                  <c:v>17</c:v>
                </c:pt>
                <c:pt idx="88">
                  <c:v>11</c:v>
                </c:pt>
                <c:pt idx="89">
                  <c:v>8</c:v>
                </c:pt>
                <c:pt idx="90">
                  <c:v>22</c:v>
                </c:pt>
                <c:pt idx="91">
                  <c:v>9</c:v>
                </c:pt>
                <c:pt idx="92">
                  <c:v>11</c:v>
                </c:pt>
                <c:pt idx="93">
                  <c:v>4</c:v>
                </c:pt>
                <c:pt idx="94">
                  <c:v>20</c:v>
                </c:pt>
                <c:pt idx="95">
                  <c:v>11</c:v>
                </c:pt>
                <c:pt idx="96">
                  <c:v>9</c:v>
                </c:pt>
                <c:pt idx="97">
                  <c:v>9</c:v>
                </c:pt>
                <c:pt idx="98">
                  <c:v>12</c:v>
                </c:pt>
                <c:pt idx="99">
                  <c:v>7</c:v>
                </c:pt>
                <c:pt idx="100">
                  <c:v>22</c:v>
                </c:pt>
                <c:pt idx="101">
                  <c:v>18</c:v>
                </c:pt>
                <c:pt idx="102">
                  <c:v>18</c:v>
                </c:pt>
                <c:pt idx="103">
                  <c:v>16</c:v>
                </c:pt>
                <c:pt idx="104">
                  <c:v>12</c:v>
                </c:pt>
                <c:pt idx="10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5525632"/>
        <c:axId val="159760960"/>
      </c:barChart>
      <c:catAx>
        <c:axId val="15552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Patients with Feature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9760960"/>
        <c:crosses val="autoZero"/>
        <c:auto val="1"/>
        <c:lblAlgn val="ctr"/>
        <c:lblOffset val="100"/>
        <c:noMultiLvlLbl val="0"/>
      </c:catAx>
      <c:valAx>
        <c:axId val="159760960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Features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552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09944424108833"/>
          <c:y val="3.9024535678639234E-2"/>
          <c:w val="0.27843937170259914"/>
          <c:h val="0.232857417592157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34571-CCDB-4322-9237-9EA34FC8C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99D0ACB-AB32-48BC-AAEB-B8230737F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1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Low confidence thresholds applied to Genome calls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1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Variants:	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2 QUAL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phred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-scaled quality score in ALT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1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Alternative splices:	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1 read</a:t>
            </a:r>
          </a:p>
          <a:p>
            <a:r>
              <a:rPr lang="en-US" dirty="0" smtClean="0"/>
              <a:t>This document http://www.1000genomes.org/node/101 defines the quality value as:</a:t>
            </a:r>
          </a:p>
          <a:p>
            <a:r>
              <a:rPr lang="en-US" dirty="0" smtClean="0"/>
              <a:t>"</a:t>
            </a:r>
            <a:r>
              <a:rPr lang="en-US" dirty="0" smtClean="0"/>
              <a:t>QUAL </a:t>
            </a:r>
            <a:r>
              <a:rPr lang="en-US" dirty="0" err="1" smtClean="0"/>
              <a:t>phred</a:t>
            </a:r>
            <a:r>
              <a:rPr lang="en-US" dirty="0" smtClean="0"/>
              <a:t>-scaled quality score for the assertion made in ALT. i.e. give -10log_10 </a:t>
            </a:r>
            <a:r>
              <a:rPr lang="en-US" dirty="0" err="1" smtClean="0"/>
              <a:t>prob</a:t>
            </a:r>
            <a:r>
              <a:rPr lang="en-US" dirty="0" smtClean="0"/>
              <a:t>(call in ALT is wrong). If ALT is ”.” (no variant) then this is -10log_10 p(variant), and if ALT is not ”.” this is -10log_10 p(no variant). High QUAL scores indicate high confidence calls. Although traditionally people use integer </a:t>
            </a:r>
            <a:r>
              <a:rPr lang="en-US" dirty="0" err="1" smtClean="0"/>
              <a:t>phred</a:t>
            </a:r>
            <a:r>
              <a:rPr lang="en-US" dirty="0" smtClean="0"/>
              <a:t> scores, this field is permitted to be a floating point to enable higher resolution for low confidence calls if desired. (Numeric</a:t>
            </a:r>
            <a:r>
              <a:rPr lang="en-US" dirty="0" smtClean="0"/>
              <a:t>)”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D6A70-A70A-432C-9F88-47FD0A7953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2F8A8-CE5B-994E-ACA7-C8F429E355C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625" tIns="46314" rIns="92625" bIns="46314"/>
          <a:lstStyle/>
          <a:p>
            <a:pPr eaLnBrk="1" hangingPunct="1"/>
            <a:endParaRPr lang="en-US" dirty="0">
              <a:latin typeface="Arial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PTC_ppt_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804275" y="663575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28AE9AA8-2D5C-4DC4-925C-EF7CD88E320A}" type="slidenum">
              <a:rPr lang="en-US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731712"/>
            <a:ext cx="7848600" cy="1470025"/>
          </a:xfrm>
        </p:spPr>
        <p:txBody>
          <a:bodyPr/>
          <a:lstStyle>
            <a:lvl1pPr algn="ctr">
              <a:defRPr sz="3400">
                <a:solidFill>
                  <a:srgbClr val="1D75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41136"/>
            <a:ext cx="7848600" cy="1752600"/>
          </a:xfrm>
        </p:spPr>
        <p:txBody>
          <a:bodyPr/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360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1"/>
            <a:ext cx="4038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D75B4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5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76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"/>
            <a:ext cx="7264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6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07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60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PTC_ppt_inside_v2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82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0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D75B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D75B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D75B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D75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D75B4"/>
        </a:buClr>
        <a:buChar char="•"/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2BFC5"/>
        </a:buClr>
        <a:buChar char="–"/>
        <a:defRPr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2BFC5"/>
        </a:buClr>
        <a:buChar char="•"/>
        <a:defRPr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2BFC5"/>
        </a:buClr>
        <a:buChar char="–"/>
        <a:defRPr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2BFC5"/>
        </a:buClr>
        <a:buChar char="»"/>
        <a:defRPr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1B14F"/>
        </a:buClr>
        <a:buChar char="»"/>
        <a:defRPr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1B14F"/>
        </a:buClr>
        <a:buChar char="»"/>
        <a:defRPr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1B14F"/>
        </a:buClr>
        <a:buChar char="»"/>
        <a:defRPr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1B14F"/>
        </a:buClr>
        <a:buChar char="»"/>
        <a:defRPr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661376"/>
            <a:ext cx="7848600" cy="1470025"/>
          </a:xfrm>
        </p:spPr>
        <p:txBody>
          <a:bodyPr/>
          <a:lstStyle/>
          <a:p>
            <a:r>
              <a:rPr lang="en-US" dirty="0" err="1"/>
              <a:t>Proteogenomic</a:t>
            </a:r>
            <a:r>
              <a:rPr lang="en-US" dirty="0"/>
              <a:t> Novelty</a:t>
            </a:r>
            <a:br>
              <a:rPr lang="en-US" dirty="0"/>
            </a:br>
            <a:r>
              <a:rPr lang="en-US" dirty="0"/>
              <a:t>in 105 TCGA Breast Tumors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145139"/>
            <a:ext cx="7848600" cy="2497877"/>
          </a:xfrm>
        </p:spPr>
        <p:txBody>
          <a:bodyPr/>
          <a:lstStyle/>
          <a:p>
            <a:r>
              <a:rPr lang="en-US" sz="2000" dirty="0"/>
              <a:t>Karl Clauser</a:t>
            </a:r>
          </a:p>
          <a:p>
            <a:r>
              <a:rPr lang="en-US" sz="2000" dirty="0" smtClean="0"/>
              <a:t>CPTAC </a:t>
            </a:r>
            <a:r>
              <a:rPr lang="en-US" sz="2000" dirty="0"/>
              <a:t>Breast Cancer Analysis Group</a:t>
            </a:r>
          </a:p>
          <a:p>
            <a:r>
              <a:rPr lang="en-US" sz="2000" dirty="0"/>
              <a:t>Broad Institute of MIT and Harvard</a:t>
            </a:r>
          </a:p>
          <a:p>
            <a:r>
              <a:rPr lang="en-US" sz="2000" dirty="0"/>
              <a:t>Fred Hutchinson Cancer Research Center</a:t>
            </a:r>
          </a:p>
          <a:p>
            <a:r>
              <a:rPr lang="en-US" sz="2000" dirty="0"/>
              <a:t>Washington University</a:t>
            </a:r>
          </a:p>
          <a:p>
            <a:r>
              <a:rPr lang="en-US" sz="2000" dirty="0"/>
              <a:t>New York University</a:t>
            </a:r>
          </a:p>
          <a:p>
            <a:endParaRPr lang="en-US" sz="1400" dirty="0"/>
          </a:p>
          <a:p>
            <a:r>
              <a:rPr lang="en-US" sz="1400" dirty="0"/>
              <a:t>CPTAC Data Jamboree</a:t>
            </a:r>
          </a:p>
          <a:p>
            <a:r>
              <a:rPr lang="en-US" sz="1400" dirty="0"/>
              <a:t>November 12, 2013</a:t>
            </a:r>
          </a:p>
          <a:p>
            <a:r>
              <a:rPr lang="en-US" sz="1400" dirty="0"/>
              <a:t>National Institutes of Health</a:t>
            </a:r>
          </a:p>
          <a:p>
            <a:r>
              <a:rPr lang="en-US" sz="1400" dirty="0"/>
              <a:t>Bethesda, Maryland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36731"/>
              </p:ext>
            </p:extLst>
          </p:nvPr>
        </p:nvGraphicFramePr>
        <p:xfrm>
          <a:off x="214991" y="2522722"/>
          <a:ext cx="8660230" cy="422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Single AA Variants and Alternative Splices Across </a:t>
            </a:r>
            <a:r>
              <a:rPr lang="en-US" dirty="0"/>
              <a:t>Patients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2301" y="3372900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v</a:t>
            </a:r>
            <a:r>
              <a:rPr lang="en-US" sz="1600" b="1" dirty="0" smtClean="0"/>
              <a:t>ery</a:t>
            </a:r>
          </a:p>
          <a:p>
            <a:pPr algn="ctr"/>
            <a:r>
              <a:rPr lang="en-US" sz="1600" b="1" dirty="0" smtClean="0"/>
              <a:t>common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7594" y="999664"/>
            <a:ext cx="7392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Somatic variants are less frequent than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variants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Some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variants are very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common</a:t>
            </a:r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Rare </a:t>
            </a:r>
            <a:r>
              <a:rPr lang="en-US" b="1" dirty="0" err="1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 variants present in the reference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sequence (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RefSeq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)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Some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alternative splice forms are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very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common</a:t>
            </a:r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Should be in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RefSeq</a:t>
            </a:r>
            <a:endParaRPr lang="en-US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5755829" y="1462053"/>
            <a:ext cx="381000" cy="535738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Next steps:</a:t>
            </a:r>
            <a:endParaRPr lang="en-US" kern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86738" cy="5105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Analyze data from all tumors (81/105 so far)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Examine “other” category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Fusion genes (junction-spanning)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Novel exon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Novel gene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Frame shift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Novel splicing (junction-spanning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Analyze </a:t>
            </a: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phosphoproteomics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data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updated output of Genomic analysis pipeline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Employ more thorough FDR calculation for PSM’s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Single-pass search of all spectra  against concatenated database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Reference proteome,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Variants,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Alternate splice forms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“Other”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231684" cy="5287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b="1" dirty="0" smtClean="0">
                <a:latin typeface="Arial"/>
                <a:cs typeface="Arial"/>
              </a:rPr>
              <a:t>Acknowledgments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295400"/>
            <a:ext cx="4471004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Washington U./MD Anderson/NYU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Sherri 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Davies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Matthew Ellis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David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Fenyo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Kelly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Ruggles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Reid Townsend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Li Ding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96412"/>
            <a:ext cx="3505200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Broad Institute/FHCRC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Steve Carr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Karl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Clauser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Michael Gillette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Jana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Qiao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Philipp Mertins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DR Mani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Eric Kuhn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Sue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Abbatiello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Amanda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Paulovich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Pei Wang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Sean Wang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Ping Yan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267200"/>
            <a:ext cx="3581400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NCI Staff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Emily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Boja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Mehdi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Mesri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Rob Rivers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Chris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Kinsinger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Henry Rodriguez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62000" y="5638800"/>
            <a:ext cx="3276600" cy="62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3993">
              <a:lnSpc>
                <a:spcPct val="90000"/>
              </a:lnSpc>
              <a:spcAft>
                <a:spcPts val="200"/>
              </a:spcAft>
              <a:buFont typeface="Wingdings" pitchFamily="-65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Funding</a:t>
            </a:r>
            <a:endParaRPr lang="en-US" b="1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285750" indent="-285750" defTabSz="913993">
              <a:lnSpc>
                <a:spcPct val="90000"/>
              </a:lnSpc>
              <a:spcAft>
                <a:spcPts val="2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National Cancer Institute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Tumor-specific protein databases for</a:t>
            </a:r>
            <a:br>
              <a:rPr lang="en-US" sz="2400" dirty="0" smtClean="0"/>
            </a:br>
            <a:r>
              <a:rPr lang="en-US" sz="2400" dirty="0" smtClean="0"/>
              <a:t>MS/MS-spectra searches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0" y="1143000"/>
            <a:ext cx="851338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272" y="64770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Kelly </a:t>
            </a:r>
            <a:r>
              <a:rPr lang="en-US" dirty="0" err="1" smtClean="0">
                <a:solidFill>
                  <a:srgbClr val="000000"/>
                </a:solidFill>
              </a:rPr>
              <a:t>Ruggles</a:t>
            </a:r>
            <a:r>
              <a:rPr lang="en-US" dirty="0" smtClean="0">
                <a:solidFill>
                  <a:srgbClr val="000000"/>
                </a:solidFill>
              </a:rPr>
              <a:t>, David </a:t>
            </a:r>
            <a:r>
              <a:rPr lang="en-US" dirty="0" err="1" smtClean="0">
                <a:solidFill>
                  <a:srgbClr val="000000"/>
                </a:solidFill>
              </a:rPr>
              <a:t>Fenyo</a:t>
            </a:r>
            <a:r>
              <a:rPr lang="en-US" dirty="0" smtClean="0">
                <a:solidFill>
                  <a:srgbClr val="000000"/>
                </a:solidFill>
              </a:rPr>
              <a:t>, NYU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" y="1016252"/>
            <a:ext cx="6858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" y="45720"/>
            <a:ext cx="7277101" cy="858520"/>
          </a:xfrm>
        </p:spPr>
        <p:txBody>
          <a:bodyPr/>
          <a:lstStyle/>
          <a:p>
            <a:r>
              <a:rPr lang="en-US" sz="2400" dirty="0" err="1" smtClean="0"/>
              <a:t>Proteogenomic</a:t>
            </a:r>
            <a:r>
              <a:rPr lang="en-US" sz="2400" dirty="0" smtClean="0"/>
              <a:t> mapping: Genetic alterations can be observed on protein level (81 tumors)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1305025"/>
            <a:ext cx="129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/>
              </a:rPr>
              <a:t>Preliminary </a:t>
            </a:r>
            <a:r>
              <a:rPr lang="en-US" b="1" dirty="0">
                <a:solidFill>
                  <a:srgbClr val="C00000"/>
                </a:solidFill>
                <a:latin typeface="Calibri"/>
              </a:rPr>
              <a:t>novel </a:t>
            </a:r>
            <a:r>
              <a:rPr lang="en-US" b="1" dirty="0" smtClean="0">
                <a:solidFill>
                  <a:srgbClr val="C00000"/>
                </a:solidFill>
                <a:latin typeface="Calibri"/>
              </a:rPr>
              <a:t>findings</a:t>
            </a:r>
            <a:endParaRPr lang="en-US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3389" y="2970842"/>
            <a:ext cx="767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work </a:t>
            </a: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in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p</a:t>
            </a: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rogress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3229" y="1308848"/>
            <a:ext cx="7672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  <a:endParaRPr lang="en-US" sz="1200" b="1" dirty="0" smtClean="0">
              <a:solidFill>
                <a:srgbClr val="0000FF"/>
              </a:solidFill>
              <a:latin typeface="Calibri" panose="020F0502020204030204" pitchFamily="34" charset="0"/>
              <a:ea typeface="Calibri"/>
            </a:endParaRP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  <a:endParaRPr lang="en-US" sz="1200" b="1" dirty="0" smtClean="0">
              <a:solidFill>
                <a:srgbClr val="0000FF"/>
              </a:solidFill>
              <a:latin typeface="Calibri" panose="020F0502020204030204" pitchFamily="34" charset="0"/>
              <a:ea typeface="Calibri"/>
            </a:endParaRP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work </a:t>
            </a: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in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p</a:t>
            </a: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rogress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  <a:endParaRPr lang="en-US" sz="12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lvl="3" algn="ctr">
              <a:spcBef>
                <a:spcPts val="0"/>
              </a:spcBef>
              <a:spcAft>
                <a:spcPts val="0"/>
              </a:spcAft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</a:rPr>
              <a:t>|</a:t>
            </a:r>
            <a:endParaRPr lang="en-US" sz="1200" b="1" dirty="0">
              <a:solidFill>
                <a:srgbClr val="0000FF"/>
              </a:solidFill>
              <a:latin typeface="Calibri" panose="020F0502020204030204" pitchFamily="34" charset="0"/>
              <a:ea typeface="Calibri"/>
            </a:endParaRP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  <a:p>
            <a:pPr marL="0" lvl="3" algn="ctr">
              <a:spcBef>
                <a:spcPts val="0"/>
              </a:spcBef>
              <a:spcAft>
                <a:spcPts val="0"/>
              </a:spcAft>
              <a:buClrTx/>
              <a:tabLst>
                <a:tab pos="4114800" algn="l"/>
                <a:tab pos="4914900" algn="l"/>
                <a:tab pos="5943600" algn="l"/>
                <a:tab pos="7772400" algn="l"/>
              </a:tabLst>
            </a:pPr>
            <a:r>
              <a:rPr lang="en-US" sz="1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|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35" y="4599837"/>
            <a:ext cx="8925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Low confidence thresholds applied to Genome calls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High confidence thresholds applied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</a:rPr>
              <a:t>to 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Proteome calls (&lt;1% FDR)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endParaRPr 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0.7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-2.5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% of 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alternative splice junctions and single AA variants 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observable by proteomics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mRNA may not  be translated or at low abundance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Proteome coverage is incomplete</a:t>
            </a:r>
          </a:p>
        </p:txBody>
      </p:sp>
    </p:spTree>
    <p:extLst>
      <p:ext uri="{BB962C8B-B14F-4D97-AF65-F5344CB8AC3E}">
        <p14:creationId xmlns:p14="http://schemas.microsoft.com/office/powerpoint/2010/main" val="14987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2753" y="6120825"/>
            <a:ext cx="8083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1 mg total protein per tumor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Internal reference: equal representation of basal, Her2 and Luminal A/B subtypes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990600"/>
            <a:ext cx="8458200" cy="4922520"/>
            <a:chOff x="228600" y="990600"/>
            <a:chExt cx="8458200" cy="492252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458200" cy="492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6666" r="16763" b="35608"/>
            <a:stretch/>
          </p:blipFill>
          <p:spPr bwMode="auto">
            <a:xfrm>
              <a:off x="304800" y="1049503"/>
              <a:ext cx="457200" cy="177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28600" y="76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Global proteome and </a:t>
            </a:r>
            <a:r>
              <a:rPr lang="en-US" sz="2400" b="1" dirty="0" err="1" smtClean="0">
                <a:solidFill>
                  <a:srgbClr val="FFFFFF"/>
                </a:solidFill>
              </a:rPr>
              <a:t>phosphoproteome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d</a:t>
            </a:r>
            <a:r>
              <a:rPr lang="en-US" sz="2400" b="1" dirty="0" smtClean="0">
                <a:solidFill>
                  <a:srgbClr val="FFFFFF"/>
                </a:solidFill>
              </a:rPr>
              <a:t>iscovery workflow for TCGA breast tumors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Serial Search Strategy with P</a:t>
            </a:r>
            <a:r>
              <a:rPr lang="en-US" sz="2400" dirty="0" smtClean="0"/>
              <a:t>ersonalized</a:t>
            </a:r>
            <a:r>
              <a:rPr lang="en-US" sz="2400" dirty="0" smtClean="0"/>
              <a:t> Databases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5053" y="1262411"/>
            <a:ext cx="2592761" cy="3578882"/>
            <a:chOff x="65053" y="970867"/>
            <a:chExt cx="2592761" cy="3578882"/>
          </a:xfrm>
        </p:grpSpPr>
        <p:sp>
          <p:nvSpPr>
            <p:cNvPr id="9" name="TextBox 8"/>
            <p:cNvSpPr txBox="1"/>
            <p:nvPr/>
          </p:nvSpPr>
          <p:spPr>
            <a:xfrm>
              <a:off x="93628" y="2705473"/>
              <a:ext cx="219246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&gt;</a:t>
              </a:r>
              <a:r>
                <a:rPr lang="en-US" sz="1200" b="1" dirty="0" err="1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efseq</a:t>
              </a: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Protein</a:t>
              </a:r>
              <a:endParaRPr lang="en-US" sz="1200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SIGNALINGPATHWAYREGULATOR</a:t>
              </a:r>
              <a:endParaRPr lang="en-US" sz="1200" b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46698" y="2140418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053" y="970867"/>
              <a:ext cx="259276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19,673,636 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pectra</a:t>
              </a: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(81 patients)</a:t>
              </a: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(27 </a:t>
              </a:r>
              <a:r>
                <a:rPr lang="en-US" sz="1400" b="1" dirty="0" err="1" smtClean="0">
                  <a:latin typeface="Calibri" pitchFamily="34" charset="0"/>
                  <a:cs typeface="Calibri" pitchFamily="34" charset="0"/>
                </a:rPr>
                <a:t>iTRAQ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 experiments)</a:t>
              </a: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(25 LC-MS/MS runs / experiment)</a:t>
              </a:r>
              <a:endParaRPr lang="en-US" sz="1400" b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3628" y="2381371"/>
              <a:ext cx="23717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7086600" algn="l"/>
                </a:tabLst>
              </a:pPr>
              <a:r>
                <a:rPr lang="en-US" sz="1400" dirty="0" smtClean="0">
                  <a:solidFill>
                    <a:srgbClr val="C00000"/>
                  </a:solidFill>
                </a:rPr>
                <a:t>RefSeq-Human-37: 32,800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053" y="3811085"/>
              <a:ext cx="212333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8,037,319 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pectra</a:t>
              </a:r>
              <a:r>
                <a:rPr lang="en-US" sz="1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Matched</a:t>
              </a:r>
            </a:p>
            <a:p>
              <a:r>
                <a:rPr lang="en-US" sz="1400" b="1" dirty="0">
                  <a:latin typeface="Calibri" panose="020F0502020204030204" pitchFamily="34" charset="0"/>
                </a:rPr>
                <a:t>(41</a:t>
              </a:r>
              <a:r>
                <a:rPr lang="en-US" sz="1400" b="1" dirty="0" smtClean="0">
                  <a:latin typeface="Calibri" panose="020F0502020204030204" pitchFamily="34" charset="0"/>
                </a:rPr>
                <a:t>% of total)</a:t>
              </a:r>
              <a:endParaRPr lang="en-US" sz="1400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(1% FDR)</a:t>
              </a:r>
              <a:endParaRPr lang="en-US" sz="1400" b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46698" y="3427317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21976" y="1983769"/>
            <a:ext cx="3091336" cy="4674454"/>
            <a:chOff x="6021976" y="1692225"/>
            <a:chExt cx="3091336" cy="4674454"/>
          </a:xfrm>
        </p:grpSpPr>
        <p:sp>
          <p:nvSpPr>
            <p:cNvPr id="29" name="TextBox 28"/>
            <p:cNvSpPr txBox="1"/>
            <p:nvPr/>
          </p:nvSpPr>
          <p:spPr>
            <a:xfrm>
              <a:off x="6021976" y="5535682"/>
              <a:ext cx="305999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Can combined FDR be calculated?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Can </a:t>
              </a:r>
              <a:r>
                <a:rPr lang="en-US" sz="1600" b="1" dirty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search engine retain 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speed by </a:t>
              </a:r>
              <a:r>
                <a:rPr lang="en-US" sz="1600" b="1" dirty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skipping 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itchFamily="34" charset="0"/>
                  <a:cs typeface="Calibri" pitchFamily="34" charset="0"/>
                </a:rPr>
                <a:t>unchanged peptides?</a:t>
              </a:r>
              <a:endParaRPr lang="en-US" sz="16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03714" y="1692225"/>
              <a:ext cx="180959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3028 Variants Matched</a:t>
              </a: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(N S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pectra)</a:t>
              </a: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(2294 proteins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53928" y="3469049"/>
              <a:ext cx="23228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279  Splice Junctions Matched</a:t>
              </a:r>
            </a:p>
            <a:p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(y S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pectra)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7695" y="883515"/>
            <a:ext cx="6272310" cy="5722209"/>
            <a:chOff x="77695" y="591971"/>
            <a:chExt cx="6272310" cy="5722209"/>
          </a:xfrm>
        </p:grpSpPr>
        <p:sp>
          <p:nvSpPr>
            <p:cNvPr id="16" name="TextBox 15"/>
            <p:cNvSpPr txBox="1"/>
            <p:nvPr/>
          </p:nvSpPr>
          <p:spPr>
            <a:xfrm>
              <a:off x="2303296" y="4026598"/>
              <a:ext cx="91627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11,636,317</a:t>
              </a:r>
            </a:p>
            <a:p>
              <a:pPr algn="ctr"/>
              <a:r>
                <a:rPr lang="en-US" sz="1400" b="1" dirty="0"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eftover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spectra</a:t>
              </a:r>
              <a:endParaRPr lang="en-US" sz="1400" b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37851" y="591971"/>
              <a:ext cx="305345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Concatenated FASTA files, 102 patients</a:t>
              </a:r>
            </a:p>
            <a:p>
              <a:pPr marL="571500" lvl="1" indent="-11430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Altered proteins only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latin typeface="Calibri" pitchFamily="34" charset="0"/>
                  <a:cs typeface="Calibri" pitchFamily="34" charset="0"/>
                </a:rPr>
                <a:t>Removed redundant entries</a:t>
              </a:r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270830" y="1321368"/>
              <a:ext cx="2543838" cy="1156335"/>
              <a:chOff x="3680404" y="671441"/>
              <a:chExt cx="2543838" cy="11563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680404" y="996779"/>
                <a:ext cx="2543838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&gt; </a:t>
                </a:r>
                <a:r>
                  <a:rPr lang="en-US" sz="1200" b="1" dirty="0" err="1">
                    <a:latin typeface="Calibri" pitchFamily="34" charset="0"/>
                    <a:cs typeface="Calibri" pitchFamily="34" charset="0"/>
                  </a:rPr>
                  <a:t>Refseq</a:t>
                </a:r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 Protein 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Variant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Patient 1 </a:t>
                </a:r>
                <a:endParaRPr lang="en-US" sz="12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SIGNALINGPATHWA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REGULATOR</a:t>
                </a:r>
              </a:p>
              <a:p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&gt;Canonical Protein – 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Variant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Patient </a:t>
                </a:r>
                <a:r>
                  <a:rPr lang="en-US" sz="1200" b="1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1200" b="1" dirty="0" smtClean="0">
                    <a:solidFill>
                      <a:srgbClr val="006699"/>
                    </a:solidFill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NALINGPATHWAYREGULATOR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80404" y="671441"/>
                <a:ext cx="16236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457200" algn="l"/>
                    <a:tab pos="7086600" algn="l"/>
                  </a:tabLst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Variants: </a:t>
                </a:r>
                <a:r>
                  <a:rPr lang="en-US" sz="1400" dirty="0">
                    <a:solidFill>
                      <a:srgbClr val="C00000"/>
                    </a:solidFill>
                  </a:rPr>
                  <a:t>132,181 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270829" y="3115105"/>
              <a:ext cx="3079176" cy="1138775"/>
              <a:chOff x="3680404" y="2735104"/>
              <a:chExt cx="3079176" cy="113877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80404" y="3042882"/>
                <a:ext cx="3079176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&gt; </a:t>
                </a:r>
                <a:r>
                  <a:rPr lang="en-US" sz="1200" b="1" dirty="0" err="1">
                    <a:latin typeface="Calibri" pitchFamily="34" charset="0"/>
                    <a:cs typeface="Calibri" pitchFamily="34" charset="0"/>
                  </a:rPr>
                  <a:t>Refseq</a:t>
                </a:r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 Protein 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lternate splice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Patient 1 </a:t>
                </a:r>
                <a:endParaRPr lang="en-US" sz="1200" b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SIGNALIN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GR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EGULATOR</a:t>
                </a:r>
              </a:p>
              <a:p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&gt;Canonical Protein – Alternate splice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Patient </a:t>
                </a:r>
                <a:r>
                  <a:rPr lang="en-US" sz="1200" b="1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SIGNALINGPAT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HR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EGULATOR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80404" y="2735104"/>
                <a:ext cx="25330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tabLst>
                    <a:tab pos="7086600" algn="l"/>
                  </a:tabLst>
                </a:pPr>
                <a:r>
                  <a:rPr lang="en-US" sz="1400" dirty="0" smtClean="0">
                    <a:solidFill>
                      <a:srgbClr val="C00000"/>
                    </a:solidFill>
                  </a:rPr>
                  <a:t>Alternate </a:t>
                </a:r>
                <a:r>
                  <a:rPr lang="en-US" sz="1400" dirty="0" err="1">
                    <a:solidFill>
                      <a:srgbClr val="C00000"/>
                    </a:solidFill>
                  </a:rPr>
                  <a:t>S</a:t>
                </a:r>
                <a:r>
                  <a:rPr lang="en-US" sz="1400" dirty="0" err="1" smtClean="0">
                    <a:solidFill>
                      <a:srgbClr val="C00000"/>
                    </a:solidFill>
                  </a:rPr>
                  <a:t>pliceforms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: 67,035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7" name="Down Arrow 36"/>
            <p:cNvSpPr/>
            <p:nvPr/>
          </p:nvSpPr>
          <p:spPr>
            <a:xfrm rot="18900000">
              <a:off x="2674402" y="3327304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2700000" flipV="1">
              <a:off x="2674401" y="2321352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695" y="5483183"/>
              <a:ext cx="50690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tabLst>
                  <a:tab pos="2168525" algn="l"/>
                </a:tabLst>
                <a:defRPr/>
              </a:pPr>
              <a:r>
                <a:rPr lang="en-US" sz="1600" b="1" dirty="0">
                  <a:solidFill>
                    <a:srgbClr val="006699"/>
                  </a:solidFill>
                  <a:latin typeface="Calibri" panose="020F0502020204030204" pitchFamily="34" charset="0"/>
                </a:rPr>
                <a:t>Low confidence thresholds applied to Genome calls</a:t>
              </a:r>
            </a:p>
            <a:p>
              <a:pPr marL="233363" lvl="2" indent="-115888">
                <a:buFont typeface="Arial" panose="020B0604020202020204" pitchFamily="34" charset="0"/>
                <a:buChar char="•"/>
                <a:tabLst>
                  <a:tab pos="2168525" algn="l"/>
                </a:tabLst>
                <a:defRPr/>
              </a:pPr>
              <a:r>
                <a:rPr lang="en-US" sz="1600" b="1" dirty="0">
                  <a:solidFill>
                    <a:srgbClr val="006699"/>
                  </a:solidFill>
                  <a:latin typeface="Calibri" panose="020F0502020204030204" pitchFamily="34" charset="0"/>
                </a:rPr>
                <a:t>Variants:	</a:t>
              </a:r>
              <a:r>
                <a:rPr lang="en-US" sz="1600" b="1" u="sng" dirty="0">
                  <a:solidFill>
                    <a:srgbClr val="006699"/>
                  </a:solidFill>
                  <a:latin typeface="Calibri" panose="020F0502020204030204" pitchFamily="34" charset="0"/>
                </a:rPr>
                <a:t>&gt;</a:t>
              </a:r>
              <a:r>
                <a:rPr lang="en-US" sz="1600" b="1" dirty="0">
                  <a:solidFill>
                    <a:srgbClr val="006699"/>
                  </a:solidFill>
                  <a:latin typeface="Calibri" panose="020F0502020204030204" pitchFamily="34" charset="0"/>
                </a:rPr>
                <a:t>2 QUAL 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score (</a:t>
              </a:r>
              <a:r>
                <a:rPr lang="en-US" sz="1600" b="1" dirty="0" err="1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phred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-scaled) </a:t>
              </a:r>
            </a:p>
            <a:p>
              <a:pPr marL="233363" lvl="2" indent="-115888">
                <a:buFont typeface="Arial" panose="020B0604020202020204" pitchFamily="34" charset="0"/>
                <a:buChar char="•"/>
                <a:tabLst>
                  <a:tab pos="2168525" algn="l"/>
                </a:tabLst>
                <a:defRPr/>
              </a:pP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Alternative </a:t>
              </a:r>
              <a:r>
                <a:rPr lang="en-US" sz="1600" b="1" dirty="0">
                  <a:solidFill>
                    <a:srgbClr val="006699"/>
                  </a:solidFill>
                  <a:latin typeface="Calibri" panose="020F0502020204030204" pitchFamily="34" charset="0"/>
                </a:rPr>
                <a:t>splices:	</a:t>
              </a:r>
              <a:r>
                <a:rPr lang="en-US" sz="1600" b="1" u="sng" dirty="0">
                  <a:solidFill>
                    <a:srgbClr val="006699"/>
                  </a:solidFill>
                  <a:latin typeface="Calibri" panose="020F0502020204030204" pitchFamily="34" charset="0"/>
                </a:rPr>
                <a:t>&gt;</a:t>
              </a:r>
              <a:r>
                <a:rPr lang="en-US" sz="1600" b="1" dirty="0">
                  <a:solidFill>
                    <a:srgbClr val="006699"/>
                  </a:solidFill>
                  <a:latin typeface="Calibri" panose="020F0502020204030204" pitchFamily="34" charset="0"/>
                </a:rPr>
                <a:t>1 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7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t="3220" r="1096" b="10138"/>
          <a:stretch/>
        </p:blipFill>
        <p:spPr bwMode="auto">
          <a:xfrm>
            <a:off x="4901727" y="980128"/>
            <a:ext cx="4186459" cy="27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Single AA Variants may be </a:t>
            </a:r>
            <a:r>
              <a:rPr lang="en-US" sz="2400" dirty="0"/>
              <a:t>Somatic in Some Patients, </a:t>
            </a:r>
            <a:r>
              <a:rPr lang="en-US" sz="2400" dirty="0" err="1"/>
              <a:t>Germline</a:t>
            </a:r>
            <a:r>
              <a:rPr lang="en-US" sz="2400" dirty="0"/>
              <a:t> in Others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1601" y="216171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Genomic</a:t>
            </a:r>
            <a:endParaRPr lang="en-US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2976" y="5204920"/>
            <a:ext cx="11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Proteomic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10314" r="36423" b="9686"/>
          <a:stretch/>
        </p:blipFill>
        <p:spPr bwMode="auto">
          <a:xfrm>
            <a:off x="4901727" y="4128069"/>
            <a:ext cx="2747358" cy="252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9124" y="2666874"/>
            <a:ext cx="3456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Highly Interesting, should correlate with prognosis 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and/or 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subtype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May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correlate with prognosis?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Might as well be canonical isoforms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Detectable, but too </a:t>
            </a:r>
            <a:r>
              <a:rPr lang="en-US" sz="1600" dirty="0" smtClean="0">
                <a:latin typeface="Calibri" panose="020F0502020204030204" pitchFamily="34" charset="0"/>
              </a:rPr>
              <a:t>rare to indicate biology.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" y="962480"/>
            <a:ext cx="3095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124" y="5359958"/>
            <a:ext cx="423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G&amp;S mix genomic variants have the highest observation rate by Proteomics.</a:t>
            </a:r>
          </a:p>
          <a:p>
            <a:pPr marL="125413" indent="-1254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Genomic variants present in only a single patient are observable by Proteomics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6150" y="3547639"/>
            <a:ext cx="191999" cy="230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780676" y="3547639"/>
            <a:ext cx="191999" cy="2308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86150" y="2861839"/>
            <a:ext cx="191999" cy="2308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86150" y="4223914"/>
            <a:ext cx="191999" cy="230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780676" y="4223914"/>
            <a:ext cx="191999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" y="38100"/>
            <a:ext cx="7570305" cy="838200"/>
          </a:xfrm>
        </p:spPr>
        <p:txBody>
          <a:bodyPr/>
          <a:lstStyle/>
          <a:p>
            <a:r>
              <a:rPr lang="en-US" dirty="0"/>
              <a:t>Not </a:t>
            </a:r>
            <a:r>
              <a:rPr lang="en-US" dirty="0" smtClean="0"/>
              <a:t>all </a:t>
            </a:r>
            <a:r>
              <a:rPr lang="en-US" dirty="0" err="1" smtClean="0"/>
              <a:t>Germline</a:t>
            </a:r>
            <a:r>
              <a:rPr lang="en-US" dirty="0" smtClean="0"/>
              <a:t> &amp;Somatic mix Single AA Variants are “Essentially” </a:t>
            </a:r>
            <a:r>
              <a:rPr lang="en-US" dirty="0" err="1"/>
              <a:t>G</a:t>
            </a:r>
            <a:r>
              <a:rPr lang="en-US" dirty="0" err="1" smtClean="0"/>
              <a:t>ermline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2588" y="5023522"/>
            <a:ext cx="8918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Is G&amp;S mix status primarily an a</a:t>
            </a:r>
            <a:r>
              <a:rPr lang="en-US" sz="2000" dirty="0" smtClean="0">
                <a:latin typeface="Calibri" panose="020F0502020204030204" pitchFamily="34" charset="0"/>
              </a:rPr>
              <a:t>rtifact </a:t>
            </a:r>
            <a:r>
              <a:rPr lang="en-US" sz="2000" dirty="0" smtClean="0">
                <a:latin typeface="Calibri" panose="020F0502020204030204" pitchFamily="34" charset="0"/>
              </a:rPr>
              <a:t>of variant calling accuracy/sensitivity</a:t>
            </a:r>
            <a:r>
              <a:rPr lang="en-US" sz="2000" dirty="0" smtClean="0">
                <a:latin typeface="Calibri" panose="020F0502020204030204" pitchFamily="34" charset="0"/>
              </a:rPr>
              <a:t>?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Is there some cancer biology involved for high S/G ratio variants?</a:t>
            </a:r>
          </a:p>
          <a:p>
            <a:pPr marL="571500" lvl="2" indent="-1143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Are patients with </a:t>
            </a:r>
            <a:r>
              <a:rPr lang="en-US" sz="2000" dirty="0" err="1" smtClean="0">
                <a:latin typeface="Calibri" panose="020F0502020204030204" pitchFamily="34" charset="0"/>
              </a:rPr>
              <a:t>germline</a:t>
            </a:r>
            <a:r>
              <a:rPr lang="en-US" sz="2000" dirty="0" smtClean="0">
                <a:latin typeface="Calibri" panose="020F0502020204030204" pitchFamily="34" charset="0"/>
              </a:rPr>
              <a:t> form more cancer prone?</a:t>
            </a:r>
          </a:p>
          <a:p>
            <a:pPr marL="571500" lvl="2" indent="-1143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Does somatic form correlate with prognosis, development of drug-resistance? 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3477" y="1042913"/>
            <a:ext cx="8862417" cy="3154955"/>
            <a:chOff x="139700" y="3063873"/>
            <a:chExt cx="8862417" cy="315495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340" y="3063874"/>
              <a:ext cx="4343777" cy="3154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0" y="3063873"/>
              <a:ext cx="4346825" cy="3154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109831" y="320089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Genomic</a:t>
              </a:r>
              <a:endParaRPr lang="en-US" b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97376" y="3194491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Proteomic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89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155/279 Alternative Splice </a:t>
            </a:r>
            <a:r>
              <a:rPr lang="en-US" dirty="0"/>
              <a:t>J</a:t>
            </a:r>
            <a:r>
              <a:rPr lang="en-US" dirty="0" smtClean="0"/>
              <a:t>unctions were observed in &gt;1 Proteomics Experiment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37952"/>
              </p:ext>
            </p:extLst>
          </p:nvPr>
        </p:nvGraphicFramePr>
        <p:xfrm>
          <a:off x="132840" y="1948601"/>
          <a:ext cx="4281059" cy="473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68851"/>
              </p:ext>
            </p:extLst>
          </p:nvPr>
        </p:nvGraphicFramePr>
        <p:xfrm>
          <a:off x="121024" y="2138082"/>
          <a:ext cx="4356847" cy="456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22199"/>
              </p:ext>
            </p:extLst>
          </p:nvPr>
        </p:nvGraphicFramePr>
        <p:xfrm>
          <a:off x="4766438" y="1963272"/>
          <a:ext cx="4276912" cy="474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2046" y="1035423"/>
            <a:ext cx="840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279 </a:t>
            </a:r>
            <a:r>
              <a:rPr lang="en-US" b="1" dirty="0">
                <a:latin typeface="Calibri" panose="020F0502020204030204" pitchFamily="34" charset="0"/>
              </a:rPr>
              <a:t>A</a:t>
            </a:r>
            <a:r>
              <a:rPr lang="en-US" b="1" dirty="0" smtClean="0">
                <a:latin typeface="Calibri" panose="020F0502020204030204" pitchFamily="34" charset="0"/>
              </a:rPr>
              <a:t>lternative Splice Junctions observed in 27 proteomics experiments (</a:t>
            </a:r>
            <a:r>
              <a:rPr lang="en-US" b="1" dirty="0" err="1" smtClean="0">
                <a:latin typeface="Calibri" panose="020F0502020204030204" pitchFamily="34" charset="0"/>
              </a:rPr>
              <a:t>iTRAQ</a:t>
            </a:r>
            <a:r>
              <a:rPr lang="en-US" b="1" dirty="0" smtClean="0">
                <a:latin typeface="Calibri" panose="020F0502020204030204" pitchFamily="34" charset="0"/>
              </a:rPr>
              <a:t> 4-plex)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1 experiment: 3 individual patients + 1 Common control (40 patients)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Range of </a:t>
            </a:r>
            <a:r>
              <a:rPr lang="en-US" dirty="0"/>
              <a:t>S</a:t>
            </a:r>
            <a:r>
              <a:rPr lang="en-US" dirty="0" smtClean="0"/>
              <a:t>omatic </a:t>
            </a:r>
            <a:r>
              <a:rPr lang="en-US" dirty="0"/>
              <a:t>S</a:t>
            </a:r>
            <a:r>
              <a:rPr lang="en-US" dirty="0" smtClean="0"/>
              <a:t>ingle AA Variants/Patient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93680"/>
              </p:ext>
            </p:extLst>
          </p:nvPr>
        </p:nvGraphicFramePr>
        <p:xfrm>
          <a:off x="179668" y="1021975"/>
          <a:ext cx="8661400" cy="489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975832" y="5912415"/>
            <a:ext cx="506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6852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</a:rPr>
              <a:t>Low confidence thresholds applied to c</a:t>
            </a:r>
            <a:r>
              <a:rPr lang="en-US" sz="1600" b="1" dirty="0" smtClean="0">
                <a:latin typeface="Calibri" panose="020F0502020204030204" pitchFamily="34" charset="0"/>
              </a:rPr>
              <a:t>alls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233363" lvl="2" indent="-115888">
              <a:buFont typeface="Arial" panose="020B0604020202020204" pitchFamily="34" charset="0"/>
              <a:buChar char="•"/>
              <a:tabLst>
                <a:tab pos="216852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</a:rPr>
              <a:t>Variants:	</a:t>
            </a:r>
            <a:r>
              <a:rPr lang="en-US" sz="1600" b="1" u="sng" dirty="0">
                <a:latin typeface="Calibri" panose="020F0502020204030204" pitchFamily="34" charset="0"/>
              </a:rPr>
              <a:t>&gt;</a:t>
            </a:r>
            <a:r>
              <a:rPr lang="en-US" sz="1600" b="1" dirty="0">
                <a:latin typeface="Calibri" panose="020F0502020204030204" pitchFamily="34" charset="0"/>
              </a:rPr>
              <a:t>2 QUAL </a:t>
            </a:r>
            <a:r>
              <a:rPr lang="en-US" sz="1600" b="1" dirty="0" smtClean="0">
                <a:latin typeface="Calibri" panose="020F0502020204030204" pitchFamily="34" charset="0"/>
              </a:rPr>
              <a:t>score (</a:t>
            </a:r>
            <a:r>
              <a:rPr lang="en-US" sz="1600" b="1" dirty="0" err="1" smtClean="0">
                <a:latin typeface="Calibri" panose="020F0502020204030204" pitchFamily="34" charset="0"/>
              </a:rPr>
              <a:t>phred</a:t>
            </a:r>
            <a:r>
              <a:rPr lang="en-US" sz="1600" b="1" dirty="0" smtClean="0">
                <a:latin typeface="Calibri" panose="020F0502020204030204" pitchFamily="34" charset="0"/>
              </a:rPr>
              <a:t>-scaled) </a:t>
            </a:r>
          </a:p>
          <a:p>
            <a:pPr marL="233363" lvl="2" indent="-115888">
              <a:buFont typeface="Arial" panose="020B0604020202020204" pitchFamily="34" charset="0"/>
              <a:buChar char="•"/>
              <a:tabLst>
                <a:tab pos="2168525" algn="l"/>
              </a:tabLst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Alternative </a:t>
            </a:r>
            <a:r>
              <a:rPr lang="en-US" sz="1600" b="1" dirty="0">
                <a:latin typeface="Calibri" panose="020F0502020204030204" pitchFamily="34" charset="0"/>
              </a:rPr>
              <a:t>splices:	</a:t>
            </a:r>
            <a:r>
              <a:rPr lang="en-US" sz="1600" b="1" u="sng" dirty="0">
                <a:latin typeface="Calibri" panose="020F0502020204030204" pitchFamily="34" charset="0"/>
              </a:rPr>
              <a:t>&gt;</a:t>
            </a:r>
            <a:r>
              <a:rPr lang="en-US" sz="1600" b="1" dirty="0">
                <a:latin typeface="Calibri" panose="020F0502020204030204" pitchFamily="34" charset="0"/>
              </a:rPr>
              <a:t>1 read</a:t>
            </a:r>
          </a:p>
        </p:txBody>
      </p:sp>
    </p:spTree>
    <p:extLst>
      <p:ext uri="{BB962C8B-B14F-4D97-AF65-F5344CB8AC3E}">
        <p14:creationId xmlns:p14="http://schemas.microsoft.com/office/powerpoint/2010/main" val="243312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46815</TotalTime>
  <Words>737</Words>
  <Application>Microsoft Office PowerPoint</Application>
  <PresentationFormat>On-screen Show (4:3)</PresentationFormat>
  <Paragraphs>178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Proteogenomic Novelty in 105 TCGA Breast Tumors</vt:lpstr>
      <vt:lpstr>Tumor-specific protein databases for MS/MS-spectra searches</vt:lpstr>
      <vt:lpstr>Proteogenomic mapping: Genetic alterations can be observed on protein level (81 tumors)</vt:lpstr>
      <vt:lpstr>PowerPoint Presentation</vt:lpstr>
      <vt:lpstr>Serial Search Strategy with Personalized Databases</vt:lpstr>
      <vt:lpstr>Single AA Variants may be Somatic in Some Patients, Germline in Others</vt:lpstr>
      <vt:lpstr>Not all Germline &amp;Somatic mix Single AA Variants are “Essentially” Germline</vt:lpstr>
      <vt:lpstr>155/279 Alternative Splice Junctions were observed in &gt;1 Proteomics Experiment</vt:lpstr>
      <vt:lpstr>Wide Range of Somatic Single AA Variants/Patient</vt:lpstr>
      <vt:lpstr>Frequency of Single AA Variants and Alternative Splices Across Patients</vt:lpstr>
      <vt:lpstr>PowerPoint Presentation</vt:lpstr>
      <vt:lpstr>Acknowledgments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ldelucia</dc:creator>
  <cp:lastModifiedBy>Karl Clauser</cp:lastModifiedBy>
  <cp:revision>393</cp:revision>
  <dcterms:created xsi:type="dcterms:W3CDTF">2003-03-06T15:35:22Z</dcterms:created>
  <dcterms:modified xsi:type="dcterms:W3CDTF">2013-11-11T03:17:03Z</dcterms:modified>
</cp:coreProperties>
</file>