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0"/>
  </p:notesMasterIdLst>
  <p:handoutMasterIdLst>
    <p:handoutMasterId r:id="rId11"/>
  </p:handoutMasterIdLst>
  <p:sldIdLst>
    <p:sldId id="426" r:id="rId2"/>
    <p:sldId id="427" r:id="rId3"/>
    <p:sldId id="433" r:id="rId4"/>
    <p:sldId id="435" r:id="rId5"/>
    <p:sldId id="434" r:id="rId6"/>
    <p:sldId id="428" r:id="rId7"/>
    <p:sldId id="429" r:id="rId8"/>
    <p:sldId id="432" r:id="rId9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FF00FF"/>
    <a:srgbClr val="FFFF99"/>
    <a:srgbClr val="EAEAEA"/>
    <a:srgbClr val="800080"/>
    <a:srgbClr val="009900"/>
    <a:srgbClr val="C0C0C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5" autoAdjust="0"/>
    <p:restoredTop sz="95679" autoAdjust="0"/>
  </p:normalViewPr>
  <p:slideViewPr>
    <p:cSldViewPr snapToGrid="0">
      <p:cViewPr varScale="1">
        <p:scale>
          <a:sx n="70" d="100"/>
          <a:sy n="70" d="100"/>
        </p:scale>
        <p:origin x="-1116" y="-102"/>
      </p:cViewPr>
      <p:guideLst>
        <p:guide orient="horz" pos="737"/>
        <p:guide orient="horz" pos="3968"/>
        <p:guide pos="2871"/>
        <p:guide pos="366"/>
        <p:guide pos="57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armstrong\e$\SpectrumMill\msdataSM\Karl\MitoCarta\discoveryRef_Ac\adipose\MitoAC_FDR_qualityMetricsExport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armstrong\e$\SpectrumMill\msdataSM\Karl\MitoCarta\discoveryRef_Ac\adipose\MitoAC_FDR_qualityMetricsExport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razzles\E$\SpectrumMill\msdataSM\CPTAC2\Phosphoproteome2\SMmetrics_sty_Exp_01_36_AV2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razzles\E$\SpectrumMill\msdataSM\CPTAC2\Phosphoproteome2\SMmetrics_sty_Exp_01_36_AV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razzles\E$\SpectrumMill\msdataSM\CPTAC2\Phosphoproteome2\SMmetrics_sty_Exp_01_36_AV2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razzles\E$\SpectrumMill\msdataSM\CPTAC2\Phosphoproteome2\SMmetrics_sty_Exp_01_36_AV2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FDR!$B$1:$C$1</c:f>
              <c:strCache>
                <c:ptCount val="2"/>
                <c:pt idx="0">
                  <c:v>k Sites Distinct Peptides (CI#)</c:v>
                </c:pt>
                <c:pt idx="1">
                  <c:v>k Sites Distinct Peptides False (#)</c:v>
                </c:pt>
              </c:strCache>
            </c:strRef>
          </c:cat>
          <c:val>
            <c:numRef>
              <c:f>FDR!$B$2:$C$2</c:f>
              <c:numCache>
                <c:formatCode>General</c:formatCode>
                <c:ptCount val="2"/>
                <c:pt idx="0">
                  <c:v>301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609259350171772"/>
          <c:y val="9.9321332628868664E-2"/>
          <c:w val="0.21722019817119725"/>
          <c:h val="0.7796541628985458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 b="1" i="0" baseline="0">
          <a:latin typeface="Arial" panose="020B0604020202020204" pitchFamily="34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explosion val="2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FDR!$E$1:$F$1</c:f>
              <c:strCache>
                <c:ptCount val="2"/>
                <c:pt idx="0">
                  <c:v>All Distinct Peptides (CI#)</c:v>
                </c:pt>
                <c:pt idx="1">
                  <c:v>All Distinct Peptides False (#)</c:v>
                </c:pt>
              </c:strCache>
            </c:strRef>
          </c:cat>
          <c:val>
            <c:numRef>
              <c:f>FDR!$E$2:$F$2</c:f>
              <c:numCache>
                <c:formatCode>General</c:formatCode>
                <c:ptCount val="2"/>
                <c:pt idx="0">
                  <c:v>14995</c:v>
                </c:pt>
                <c:pt idx="1">
                  <c:v>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733541827075186"/>
          <c:y val="0.19363363979181061"/>
          <c:w val="0.25800606548137262"/>
          <c:h val="0.6278519814563513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 b="1" i="0" baseline="0">
          <a:latin typeface="Arial" panose="020B060402020202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'FDR pies'!$C$1:$E$1</c:f>
              <c:strCache>
                <c:ptCount val="3"/>
                <c:pt idx="0">
                  <c:v>s|t|y Sites Distinct Peptides (CI#)</c:v>
                </c:pt>
                <c:pt idx="1">
                  <c:v>s|t|y Sites # Spectra False</c:v>
                </c:pt>
                <c:pt idx="2">
                  <c:v>s|t|y Sites Distinct Peptides False (#)</c:v>
                </c:pt>
              </c:strCache>
            </c:strRef>
          </c:cat>
          <c:val>
            <c:numRef>
              <c:f>'FDR pies'!$C$2:$E$2</c:f>
              <c:numCache>
                <c:formatCode>General</c:formatCode>
                <c:ptCount val="3"/>
                <c:pt idx="0" formatCode="_(* #,##0_);_(* \(#,##0\);_(* &quot;-&quot;??_);_(@_)">
                  <c:v>32499</c:v>
                </c:pt>
                <c:pt idx="1">
                  <c:v>234</c:v>
                </c:pt>
                <c:pt idx="2">
                  <c:v>201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186199473060113"/>
          <c:y val="0.26668154248637438"/>
          <c:w val="0.30079321936788789"/>
          <c:h val="0.491632228405992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 b="1" i="0" baseline="0">
          <a:latin typeface="Arial" panose="020B0604020202020204" pitchFamily="34" charset="0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'FDR pies'!$L$1:$M$1</c:f>
              <c:strCache>
                <c:ptCount val="2"/>
                <c:pt idx="0">
                  <c:v>All Distinct Peptides (CI#)</c:v>
                </c:pt>
                <c:pt idx="1">
                  <c:v>All Distinct Peptides False (#)</c:v>
                </c:pt>
              </c:strCache>
            </c:strRef>
          </c:cat>
          <c:val>
            <c:numRef>
              <c:f>'FDR pies'!$L$2:$M$2</c:f>
              <c:numCache>
                <c:formatCode>General</c:formatCode>
                <c:ptCount val="2"/>
                <c:pt idx="0" formatCode="_(* #,##0_);_(* \(#,##0\);_(* &quot;-&quot;??_);_(@_)">
                  <c:v>35181</c:v>
                </c:pt>
                <c:pt idx="1">
                  <c:v>228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9641232659417198"/>
          <c:y val="0.20902853549484668"/>
          <c:w val="0.2484426724124022"/>
          <c:h val="0.613634477909805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 b="1">
          <a:latin typeface="+mn-lt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'FDR pies'!$P$1:$Q$1</c:f>
              <c:strCache>
                <c:ptCount val="2"/>
                <c:pt idx="0">
                  <c:v>s|t|y Sites Distinct Peptides (CI#)</c:v>
                </c:pt>
                <c:pt idx="1">
                  <c:v>s|t|y Sites Distinct Peptides False (#)</c:v>
                </c:pt>
              </c:strCache>
            </c:strRef>
          </c:cat>
          <c:val>
            <c:numRef>
              <c:f>'FDR pies'!$P$2:$Q$2</c:f>
              <c:numCache>
                <c:formatCode>General</c:formatCode>
                <c:ptCount val="2"/>
                <c:pt idx="0" formatCode="_(* #,##0_);_(* \(#,##0\);_(* &quot;-&quot;??_);_(@_)">
                  <c:v>85805</c:v>
                </c:pt>
                <c:pt idx="1">
                  <c:v>2651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788868960982012"/>
          <c:y val="0.27680987684657388"/>
          <c:w val="0.20272664577979826"/>
          <c:h val="0.454079356200834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 b="1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'FDR pies'!$C$1:$E$1</c:f>
              <c:strCache>
                <c:ptCount val="3"/>
                <c:pt idx="0">
                  <c:v>s|t|y Sites Distinct Peptides (CI#)</c:v>
                </c:pt>
                <c:pt idx="1">
                  <c:v>s|t|y Sites # Spectra False</c:v>
                </c:pt>
                <c:pt idx="2">
                  <c:v>s|t|y Sites Distinct Peptides False (#)</c:v>
                </c:pt>
              </c:strCache>
            </c:strRef>
          </c:cat>
          <c:val>
            <c:numRef>
              <c:f>'FDR pies'!$C$2:$E$2</c:f>
              <c:numCache>
                <c:formatCode>General</c:formatCode>
                <c:ptCount val="3"/>
                <c:pt idx="0" formatCode="_(* #,##0_);_(* \(#,##0\);_(* &quot;-&quot;??_);_(@_)">
                  <c:v>32499</c:v>
                </c:pt>
                <c:pt idx="1">
                  <c:v>234</c:v>
                </c:pt>
                <c:pt idx="2">
                  <c:v>201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186199473060113"/>
          <c:y val="0.26668154248637438"/>
          <c:w val="0.30079321936788789"/>
          <c:h val="0.491632228405992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 b="1" i="0" baseline="0">
          <a:latin typeface="Arial" panose="020B0604020202020204" pitchFamily="34" charset="0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9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9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A34571-CCDB-4322-9237-9EA34FC8C1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87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3725"/>
            <a:ext cx="5130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F99D0ACB-AB32-48BC-AAEB-B8230737FF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987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2 different</a:t>
            </a:r>
            <a:r>
              <a:rPr lang="en-US" baseline="0" dirty="0" smtClean="0"/>
              <a:t> </a:t>
            </a:r>
            <a:r>
              <a:rPr lang="en-US" dirty="0" smtClean="0"/>
              <a:t>fragment</a:t>
            </a:r>
            <a:r>
              <a:rPr lang="en-US" baseline="0" dirty="0" smtClean="0"/>
              <a:t> ion types, y-h2o and y-h3po4, can explain the same peaks (with the exact same mass) for 2 different </a:t>
            </a:r>
            <a:r>
              <a:rPr lang="en-US" baseline="0" dirty="0" err="1" smtClean="0"/>
              <a:t>phosphosite</a:t>
            </a:r>
            <a:r>
              <a:rPr lang="en-US" baseline="0" dirty="0" smtClean="0"/>
              <a:t> localization possibilities, T5t or S9s. There are no accompanying primary y ions</a:t>
            </a:r>
            <a:r>
              <a:rPr lang="en-US" baseline="0" dirty="0" smtClean="0"/>
              <a:t>, y9-y14,</a:t>
            </a:r>
            <a:r>
              <a:rPr lang="en-US" baseline="0" dirty="0" smtClean="0"/>
              <a:t> to resolve the ambiguity.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D0ACB-AB32-48BC-AAEB-B8230737FF5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40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MS/MS</a:t>
            </a:r>
            <a:r>
              <a:rPr lang="en-US" baseline="0" dirty="0" smtClean="0"/>
              <a:t> spectra of this peptide were obtained for 2 different precursor charge. Since the b5 and b6 ions localize the </a:t>
            </a:r>
            <a:r>
              <a:rPr lang="en-US" baseline="0" dirty="0" err="1" smtClean="0"/>
              <a:t>phosphosite</a:t>
            </a:r>
            <a:r>
              <a:rPr lang="en-US" baseline="0" dirty="0" smtClean="0"/>
              <a:t> to S9s, the ambiguous fragment ion types in the +2 spectrum can be assigned b5-H2O, </a:t>
            </a:r>
            <a:r>
              <a:rPr lang="en-US" baseline="0" dirty="0" smtClean="0"/>
              <a:t>y7-H3PO4, y8-H3PO4, y9-H3PO4.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D0ACB-AB32-48BC-AAEB-B8230737FF5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19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527800"/>
            <a:ext cx="16764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3009FE-6B01-41E3-BD1B-BA49B692D599}" type="datetime9">
              <a:rPr lang="en-US"/>
              <a:pPr/>
              <a:t>6/10/2014 9:36:10 AM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A337E7-7ED6-4BC5-A99F-CD9FCA13B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" y="57150"/>
            <a:ext cx="9001125" cy="514350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212293-03F1-44AD-A1A3-3358B88E83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52EE0D-6F5D-47D4-8F02-6BACE3275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ChangeArrowheads="1"/>
          </p:cNvSpPr>
          <p:nvPr userDrawn="1"/>
        </p:nvSpPr>
        <p:spPr bwMode="auto">
          <a:xfrm>
            <a:off x="0" y="6410325"/>
            <a:ext cx="9144000" cy="447675"/>
          </a:xfrm>
          <a:prstGeom prst="rect">
            <a:avLst/>
          </a:prstGeom>
          <a:solidFill>
            <a:srgbClr val="00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23825"/>
            <a:ext cx="8458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08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828800"/>
            <a:ext cx="8458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30085" name="Rectangle 5"/>
          <p:cNvSpPr>
            <a:spLocks noChangeArrowheads="1"/>
          </p:cNvSpPr>
          <p:nvPr userDrawn="1"/>
        </p:nvSpPr>
        <p:spPr bwMode="auto">
          <a:xfrm>
            <a:off x="1457325" y="6508750"/>
            <a:ext cx="18097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lang="en-US" sz="700">
                <a:solidFill>
                  <a:srgbClr val="F8F8F8"/>
                </a:solidFill>
              </a:rPr>
              <a:t>Karl Clauser</a:t>
            </a:r>
          </a:p>
          <a:p>
            <a:pPr eaLnBrk="0" hangingPunct="0"/>
            <a:r>
              <a:rPr lang="en-US" sz="700">
                <a:solidFill>
                  <a:srgbClr val="F8F8F8"/>
                </a:solidFill>
              </a:rPr>
              <a:t>Proteomics and Biomarker Discovery</a:t>
            </a:r>
          </a:p>
        </p:txBody>
      </p:sp>
      <p:sp>
        <p:nvSpPr>
          <p:cNvPr id="4300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3400" y="6508750"/>
            <a:ext cx="628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solidFill>
                  <a:srgbClr val="F8F8F8"/>
                </a:solidFill>
              </a:defRPr>
            </a:lvl1pPr>
          </a:lstStyle>
          <a:p>
            <a:fld id="{52661BCE-209D-4AAA-A8C5-68051CD2D0F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30089" name="Picture 9" descr="logo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813" y="6442075"/>
            <a:ext cx="1343025" cy="3825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6" r:id="rId2"/>
    <p:sldLayoutId id="2147483657" r:id="rId3"/>
  </p:sldLayoutIdLst>
  <p:transition/>
  <p:hf hdr="0" ftr="0"/>
  <p:txStyles>
    <p:titleStyle>
      <a:lvl1pPr algn="ctr" rtl="0" fontAlgn="base">
        <a:spcBef>
          <a:spcPct val="0"/>
        </a:spcBef>
        <a:spcAft>
          <a:spcPct val="0"/>
        </a:spcAft>
        <a:defRPr sz="2800" b="1">
          <a:solidFill>
            <a:srgbClr val="006699"/>
          </a:solidFill>
          <a:latin typeface="Calibri" pitchFamily="34" charset="0"/>
          <a:ea typeface="+mj-ea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2800" b="1">
          <a:solidFill>
            <a:srgbClr val="006699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800" b="1">
          <a:solidFill>
            <a:srgbClr val="006699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800" b="1">
          <a:solidFill>
            <a:srgbClr val="006699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800" b="1">
          <a:solidFill>
            <a:srgbClr val="00669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0066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0066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0066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006699"/>
          </a:solidFill>
          <a:latin typeface="Arial" charset="0"/>
        </a:defRPr>
      </a:lvl9pPr>
    </p:titleStyle>
    <p:bodyStyle>
      <a:lvl1pPr marL="288925" indent="-288925" algn="l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6699"/>
        </a:buClr>
        <a:buChar char="•"/>
        <a:defRPr sz="24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6125" indent="-288925" algn="l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6699"/>
        </a:buClr>
        <a:buSzPct val="80000"/>
        <a:buFont typeface="Arial" charset="0"/>
        <a:buChar char="◘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082675" indent="-168275" algn="l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6699"/>
        </a:buClr>
        <a:buFont typeface="Arial" charset="0"/>
        <a:buChar char="–"/>
        <a:defRPr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fontAlgn="base">
        <a:lnSpc>
          <a:spcPct val="85000"/>
        </a:lnSpc>
        <a:spcBef>
          <a:spcPct val="35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47751"/>
            <a:ext cx="7772400" cy="3600450"/>
          </a:xfrm>
        </p:spPr>
        <p:txBody>
          <a:bodyPr/>
          <a:lstStyle/>
          <a:p>
            <a:r>
              <a:rPr lang="en-US" dirty="0" smtClean="0"/>
              <a:t>Taming Errors for Peptides with Post-Translational Modifications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>
                <a:solidFill>
                  <a:schemeClr val="tx1"/>
                </a:solidFill>
              </a:rPr>
              <a:t>Bioinformatics for MS Interest Group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ASMS June 16, 2014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Baltimore, MD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5124450"/>
            <a:ext cx="6400800" cy="885825"/>
          </a:xfrm>
        </p:spPr>
        <p:txBody>
          <a:bodyPr/>
          <a:lstStyle/>
          <a:p>
            <a:r>
              <a:rPr lang="en-US" b="1" dirty="0" smtClean="0">
                <a:solidFill>
                  <a:srgbClr val="006699"/>
                </a:solidFill>
              </a:rPr>
              <a:t>Karl Clauser</a:t>
            </a:r>
          </a:p>
          <a:p>
            <a:r>
              <a:rPr lang="en-US" b="1" dirty="0" smtClean="0">
                <a:solidFill>
                  <a:srgbClr val="006699"/>
                </a:solidFill>
              </a:rPr>
              <a:t>Broad </a:t>
            </a:r>
            <a:r>
              <a:rPr lang="en-US" b="1" dirty="0" smtClean="0">
                <a:solidFill>
                  <a:srgbClr val="006699"/>
                </a:solidFill>
              </a:rPr>
              <a:t>Institute </a:t>
            </a:r>
            <a:r>
              <a:rPr lang="en-US" b="1" dirty="0" smtClean="0">
                <a:solidFill>
                  <a:srgbClr val="006699"/>
                </a:solidFill>
              </a:rPr>
              <a:t>of MIT and Harvard</a:t>
            </a:r>
            <a:endParaRPr lang="en-US" b="1" dirty="0">
              <a:solidFill>
                <a:srgbClr val="006699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212293-03F1-44AD-A1A3-3358B88E83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761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Inaccurate FDR Estimates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212293-03F1-44AD-A1A3-3358B88E83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66044"/>
              </p:ext>
            </p:extLst>
          </p:nvPr>
        </p:nvGraphicFramePr>
        <p:xfrm>
          <a:off x="5365047" y="778011"/>
          <a:ext cx="4379465" cy="236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270764"/>
              </p:ext>
            </p:extLst>
          </p:nvPr>
        </p:nvGraphicFramePr>
        <p:xfrm>
          <a:off x="735171" y="508528"/>
          <a:ext cx="4352169" cy="2903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46419" y="1937975"/>
            <a:ext cx="1171154" cy="369332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FDR: 0.85%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98126" y="1951623"/>
            <a:ext cx="1171154" cy="369332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FDR: 7.97%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235" y="2540753"/>
            <a:ext cx="1743363" cy="64633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r>
              <a:rPr lang="en-US" b="1" dirty="0">
                <a:solidFill>
                  <a:srgbClr val="006699"/>
                </a:solidFill>
                <a:latin typeface="Calibri" panose="020F0502020204030204" pitchFamily="34" charset="0"/>
              </a:rPr>
              <a:t>2% Lys-Ac</a:t>
            </a:r>
          </a:p>
          <a:p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Unenriched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662320"/>
              </p:ext>
            </p:extLst>
          </p:nvPr>
        </p:nvGraphicFramePr>
        <p:xfrm>
          <a:off x="5365047" y="2812283"/>
          <a:ext cx="3986413" cy="4064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Chart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130734"/>
              </p:ext>
            </p:extLst>
          </p:nvPr>
        </p:nvGraphicFramePr>
        <p:xfrm>
          <a:off x="735171" y="3241713"/>
          <a:ext cx="4338522" cy="3205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146419" y="4713862"/>
            <a:ext cx="1171154" cy="369332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FDR: 1.30%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98126" y="4713862"/>
            <a:ext cx="1171154" cy="369332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FDR: 1.24%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235" y="5736608"/>
            <a:ext cx="1743363" cy="64633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92% PO</a:t>
            </a:r>
            <a:r>
              <a:rPr lang="en-US" b="1" baseline="-25000" dirty="0" smtClean="0">
                <a:solidFill>
                  <a:srgbClr val="006699"/>
                </a:solidFill>
                <a:latin typeface="Calibri" panose="020F0502020204030204" pitchFamily="34" charset="0"/>
              </a:rPr>
              <a:t>4</a:t>
            </a:r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 sty</a:t>
            </a:r>
          </a:p>
          <a:p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IMAC -enriched</a:t>
            </a:r>
          </a:p>
        </p:txBody>
      </p:sp>
    </p:spTree>
    <p:extLst>
      <p:ext uri="{BB962C8B-B14F-4D97-AF65-F5344CB8AC3E}">
        <p14:creationId xmlns:p14="http://schemas.microsoft.com/office/powerpoint/2010/main" val="35107020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8" grpId="0">
        <p:bldAsOne/>
      </p:bldGraphic>
      <p:bldP spid="12" grpId="0"/>
      <p:bldGraphic spid="17" grpId="0">
        <p:bldAsOne/>
      </p:bldGraphic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0" dirty="0"/>
              <a:t>Variable Modifications Expand the Search </a:t>
            </a:r>
            <a:r>
              <a:rPr lang="en-US" altLang="en-US" b="0" dirty="0" smtClean="0"/>
              <a:t>Space</a:t>
            </a:r>
            <a:endParaRPr lang="en-US" dirty="0"/>
          </a:p>
        </p:txBody>
      </p:sp>
      <p:sp>
        <p:nvSpPr>
          <p:cNvPr id="2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266287-3F09-492C-A75D-31C44C75F353}" type="slidenum">
              <a:rPr lang="en-US" altLang="en-US"/>
              <a:pPr/>
              <a:t>3</a:t>
            </a:fld>
            <a:endParaRPr lang="en-US" altLang="en-US"/>
          </a:p>
        </p:txBody>
      </p:sp>
      <p:pic>
        <p:nvPicPr>
          <p:cNvPr id="5406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7" t="27861" r="23318" b="6219"/>
          <a:stretch>
            <a:fillRect/>
          </a:stretch>
        </p:blipFill>
        <p:spPr bwMode="auto">
          <a:xfrm>
            <a:off x="171450" y="658813"/>
            <a:ext cx="6391275" cy="25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34925" y="3427413"/>
            <a:ext cx="6868605" cy="1481157"/>
            <a:chOff x="34925" y="3875088"/>
            <a:chExt cx="6868605" cy="1481157"/>
          </a:xfrm>
        </p:grpSpPr>
        <p:sp>
          <p:nvSpPr>
            <p:cNvPr id="540678" name="Text Box 6"/>
            <p:cNvSpPr txBox="1">
              <a:spLocks noChangeArrowheads="1"/>
            </p:cNvSpPr>
            <p:nvPr/>
          </p:nvSpPr>
          <p:spPr bwMode="auto">
            <a:xfrm>
              <a:off x="1647825" y="3875088"/>
              <a:ext cx="46799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 u="sng">
                  <a:solidFill>
                    <a:srgbClr val="336699"/>
                  </a:solidFill>
                </a:rPr>
                <a:t>Candidates passing precursor mass filter</a:t>
              </a:r>
            </a:p>
          </p:txBody>
        </p:sp>
        <p:sp>
          <p:nvSpPr>
            <p:cNvPr id="540681" name="Text Box 9"/>
            <p:cNvSpPr txBox="1">
              <a:spLocks noChangeArrowheads="1"/>
            </p:cNvSpPr>
            <p:nvPr/>
          </p:nvSpPr>
          <p:spPr bwMode="auto">
            <a:xfrm>
              <a:off x="34925" y="4192588"/>
              <a:ext cx="952500" cy="517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/>
                <a:t>Precursor</a:t>
              </a:r>
            </a:p>
            <a:p>
              <a:pPr algn="ctr"/>
              <a:r>
                <a:rPr lang="en-US" altLang="en-US" sz="1400"/>
                <a:t>MH+ shift</a:t>
              </a:r>
            </a:p>
          </p:txBody>
        </p:sp>
        <p:sp>
          <p:nvSpPr>
            <p:cNvPr id="540682" name="Text Box 10"/>
            <p:cNvSpPr txBox="1">
              <a:spLocks noChangeArrowheads="1"/>
            </p:cNvSpPr>
            <p:nvPr/>
          </p:nvSpPr>
          <p:spPr bwMode="auto">
            <a:xfrm>
              <a:off x="34925" y="4830763"/>
              <a:ext cx="1130300" cy="517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/>
                <a:t>AA</a:t>
              </a:r>
            </a:p>
            <a:p>
              <a:pPr algn="ctr"/>
              <a:r>
                <a:rPr lang="en-US" altLang="en-US" sz="1400"/>
                <a:t>composition</a:t>
              </a:r>
            </a:p>
          </p:txBody>
        </p:sp>
        <p:sp>
          <p:nvSpPr>
            <p:cNvPr id="540683" name="Text Box 11"/>
            <p:cNvSpPr txBox="1">
              <a:spLocks noChangeArrowheads="1"/>
            </p:cNvSpPr>
            <p:nvPr/>
          </p:nvSpPr>
          <p:spPr bwMode="auto">
            <a:xfrm>
              <a:off x="1079500" y="4402138"/>
              <a:ext cx="5824030" cy="954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514350" algn="l"/>
                  <a:tab pos="1028700" algn="l"/>
                  <a:tab pos="1543050" algn="l"/>
                  <a:tab pos="2057400" algn="l"/>
                  <a:tab pos="2571750" algn="l"/>
                  <a:tab pos="3086100" algn="l"/>
                  <a:tab pos="3600450" algn="l"/>
                  <a:tab pos="4114800" algn="l"/>
                  <a:tab pos="4572000" algn="l"/>
                  <a:tab pos="4972050" algn="l"/>
                  <a:tab pos="5314950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tabLst>
                  <a:tab pos="514350" algn="l"/>
                  <a:tab pos="1028700" algn="l"/>
                  <a:tab pos="1543050" algn="l"/>
                  <a:tab pos="2057400" algn="l"/>
                  <a:tab pos="2571750" algn="l"/>
                  <a:tab pos="3086100" algn="l"/>
                  <a:tab pos="3600450" algn="l"/>
                  <a:tab pos="4114800" algn="l"/>
                  <a:tab pos="4572000" algn="l"/>
                  <a:tab pos="4972050" algn="l"/>
                  <a:tab pos="5314950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tabLst>
                  <a:tab pos="514350" algn="l"/>
                  <a:tab pos="1028700" algn="l"/>
                  <a:tab pos="1543050" algn="l"/>
                  <a:tab pos="2057400" algn="l"/>
                  <a:tab pos="2571750" algn="l"/>
                  <a:tab pos="3086100" algn="l"/>
                  <a:tab pos="3600450" algn="l"/>
                  <a:tab pos="4114800" algn="l"/>
                  <a:tab pos="4572000" algn="l"/>
                  <a:tab pos="4972050" algn="l"/>
                  <a:tab pos="5314950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tabLst>
                  <a:tab pos="514350" algn="l"/>
                  <a:tab pos="1028700" algn="l"/>
                  <a:tab pos="1543050" algn="l"/>
                  <a:tab pos="2057400" algn="l"/>
                  <a:tab pos="2571750" algn="l"/>
                  <a:tab pos="3086100" algn="l"/>
                  <a:tab pos="3600450" algn="l"/>
                  <a:tab pos="4114800" algn="l"/>
                  <a:tab pos="4572000" algn="l"/>
                  <a:tab pos="4972050" algn="l"/>
                  <a:tab pos="5314950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tabLst>
                  <a:tab pos="514350" algn="l"/>
                  <a:tab pos="1028700" algn="l"/>
                  <a:tab pos="1543050" algn="l"/>
                  <a:tab pos="2057400" algn="l"/>
                  <a:tab pos="2571750" algn="l"/>
                  <a:tab pos="3086100" algn="l"/>
                  <a:tab pos="3600450" algn="l"/>
                  <a:tab pos="4114800" algn="l"/>
                  <a:tab pos="4572000" algn="l"/>
                  <a:tab pos="4972050" algn="l"/>
                  <a:tab pos="5314950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514350" algn="l"/>
                  <a:tab pos="1028700" algn="l"/>
                  <a:tab pos="1543050" algn="l"/>
                  <a:tab pos="2057400" algn="l"/>
                  <a:tab pos="2571750" algn="l"/>
                  <a:tab pos="3086100" algn="l"/>
                  <a:tab pos="3600450" algn="l"/>
                  <a:tab pos="4114800" algn="l"/>
                  <a:tab pos="4572000" algn="l"/>
                  <a:tab pos="4972050" algn="l"/>
                  <a:tab pos="5314950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514350" algn="l"/>
                  <a:tab pos="1028700" algn="l"/>
                  <a:tab pos="1543050" algn="l"/>
                  <a:tab pos="2057400" algn="l"/>
                  <a:tab pos="2571750" algn="l"/>
                  <a:tab pos="3086100" algn="l"/>
                  <a:tab pos="3600450" algn="l"/>
                  <a:tab pos="4114800" algn="l"/>
                  <a:tab pos="4572000" algn="l"/>
                  <a:tab pos="4972050" algn="l"/>
                  <a:tab pos="5314950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514350" algn="l"/>
                  <a:tab pos="1028700" algn="l"/>
                  <a:tab pos="1543050" algn="l"/>
                  <a:tab pos="2057400" algn="l"/>
                  <a:tab pos="2571750" algn="l"/>
                  <a:tab pos="3086100" algn="l"/>
                  <a:tab pos="3600450" algn="l"/>
                  <a:tab pos="4114800" algn="l"/>
                  <a:tab pos="4572000" algn="l"/>
                  <a:tab pos="4972050" algn="l"/>
                  <a:tab pos="5314950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514350" algn="l"/>
                  <a:tab pos="1028700" algn="l"/>
                  <a:tab pos="1543050" algn="l"/>
                  <a:tab pos="2057400" algn="l"/>
                  <a:tab pos="2571750" algn="l"/>
                  <a:tab pos="3086100" algn="l"/>
                  <a:tab pos="3600450" algn="l"/>
                  <a:tab pos="4114800" algn="l"/>
                  <a:tab pos="4572000" algn="l"/>
                  <a:tab pos="4972050" algn="l"/>
                  <a:tab pos="5314950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altLang="en-US" sz="1400" dirty="0">
                  <a:solidFill>
                    <a:srgbClr val="CC0000"/>
                  </a:solidFill>
                </a:rPr>
                <a:t>-256	-176	-160	-97	-81	-80	-32	-16	-2	-1 	</a:t>
              </a:r>
              <a:r>
                <a:rPr lang="en-US" altLang="en-US" sz="1400" dirty="0">
                  <a:solidFill>
                    <a:srgbClr val="009900"/>
                  </a:solidFill>
                </a:rPr>
                <a:t>0</a:t>
              </a:r>
              <a:r>
                <a:rPr lang="en-US" altLang="en-US" sz="1400" dirty="0">
                  <a:solidFill>
                    <a:srgbClr val="CC0000"/>
                  </a:solidFill>
                </a:rPr>
                <a:t> 	17</a:t>
              </a:r>
            </a:p>
            <a:p>
              <a:endParaRPr lang="en-US" altLang="en-US" sz="1400" dirty="0">
                <a:solidFill>
                  <a:srgbClr val="CC0000"/>
                </a:solidFill>
              </a:endParaRPr>
            </a:p>
            <a:p>
              <a:r>
                <a:rPr lang="en-US" altLang="en-US" sz="1400" dirty="0">
                  <a:solidFill>
                    <a:srgbClr val="CC0000"/>
                  </a:solidFill>
                </a:rPr>
                <a:t>3ST	2ST	2ST	1ST	1ST	1ST	2M	1M	2N	1N	</a:t>
              </a:r>
              <a:r>
                <a:rPr lang="en-US" altLang="en-US" sz="1400" dirty="0">
                  <a:solidFill>
                    <a:srgbClr val="009900"/>
                  </a:solidFill>
                </a:rPr>
                <a:t>*</a:t>
              </a:r>
              <a:r>
                <a:rPr lang="en-US" altLang="en-US" sz="1400" dirty="0">
                  <a:solidFill>
                    <a:srgbClr val="CC0000"/>
                  </a:solidFill>
                </a:rPr>
                <a:t>	^Q</a:t>
              </a:r>
            </a:p>
            <a:p>
              <a:r>
                <a:rPr lang="en-US" altLang="en-US" sz="1400" dirty="0">
                  <a:solidFill>
                    <a:srgbClr val="CC0000"/>
                  </a:solidFill>
                </a:rPr>
                <a:t>1M	1M		1M	</a:t>
              </a:r>
              <a:r>
                <a:rPr lang="en-US" altLang="en-US" sz="1400" dirty="0" smtClean="0">
                  <a:solidFill>
                    <a:srgbClr val="CC0000"/>
                  </a:solidFill>
                </a:rPr>
                <a:t>1N</a:t>
              </a:r>
              <a:r>
                <a:rPr lang="en-US" altLang="en-US" sz="1400" dirty="0" smtClean="0">
                  <a:solidFill>
                    <a:schemeClr val="bg1"/>
                  </a:solidFill>
                </a:rPr>
                <a:t>?</a:t>
              </a:r>
              <a:r>
                <a:rPr lang="en-US" altLang="en-US" sz="1400" dirty="0">
                  <a:solidFill>
                    <a:schemeClr val="bg1"/>
                  </a:solidFill>
                </a:rPr>
                <a:t>	?	?	?	?	?	?	?	</a:t>
              </a:r>
              <a:r>
                <a:rPr lang="en-US" altLang="en-US" sz="1400" dirty="0" smtClean="0">
                  <a:solidFill>
                    <a:schemeClr val="bg1"/>
                  </a:solidFill>
                </a:rPr>
                <a:t>?</a:t>
              </a:r>
              <a:endParaRPr lang="en-US" alt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648450" y="658813"/>
            <a:ext cx="2457450" cy="4889500"/>
            <a:chOff x="6648450" y="839788"/>
            <a:chExt cx="2457450" cy="4889500"/>
          </a:xfrm>
        </p:grpSpPr>
        <p:sp>
          <p:nvSpPr>
            <p:cNvPr id="540679" name="Text Box 7"/>
            <p:cNvSpPr txBox="1">
              <a:spLocks noChangeArrowheads="1"/>
            </p:cNvSpPr>
            <p:nvPr/>
          </p:nvSpPr>
          <p:spPr bwMode="auto">
            <a:xfrm>
              <a:off x="6816725" y="839788"/>
              <a:ext cx="617538" cy="730250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 dirty="0">
                  <a:solidFill>
                    <a:srgbClr val="009900"/>
                  </a:solidFill>
                </a:rPr>
                <a:t>Fixed</a:t>
              </a:r>
            </a:p>
            <a:p>
              <a:pPr algn="ctr"/>
              <a:r>
                <a:rPr lang="en-US" altLang="en-US" sz="1400" dirty="0">
                  <a:solidFill>
                    <a:srgbClr val="009900"/>
                  </a:solidFill>
                </a:rPr>
                <a:t>Mods</a:t>
              </a:r>
            </a:p>
            <a:p>
              <a:pPr algn="ctr"/>
              <a:r>
                <a:rPr lang="en-US" altLang="en-US" sz="1400" dirty="0">
                  <a:solidFill>
                    <a:srgbClr val="009900"/>
                  </a:solidFill>
                </a:rPr>
                <a:t>only</a:t>
              </a:r>
            </a:p>
          </p:txBody>
        </p:sp>
        <p:sp>
          <p:nvSpPr>
            <p:cNvPr id="540680" name="Text Box 8"/>
            <p:cNvSpPr txBox="1">
              <a:spLocks noChangeArrowheads="1"/>
            </p:cNvSpPr>
            <p:nvPr/>
          </p:nvSpPr>
          <p:spPr bwMode="auto">
            <a:xfrm>
              <a:off x="7970838" y="839788"/>
              <a:ext cx="835025" cy="730250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>
                  <a:solidFill>
                    <a:srgbClr val="CC0000"/>
                  </a:solidFill>
                </a:rPr>
                <a:t>Allow</a:t>
              </a:r>
            </a:p>
            <a:p>
              <a:pPr algn="ctr"/>
              <a:r>
                <a:rPr lang="en-US" altLang="en-US" sz="1400">
                  <a:solidFill>
                    <a:srgbClr val="CC0000"/>
                  </a:solidFill>
                </a:rPr>
                <a:t>Variable</a:t>
              </a:r>
            </a:p>
            <a:p>
              <a:pPr algn="ctr"/>
              <a:r>
                <a:rPr lang="en-US" altLang="en-US" sz="1400">
                  <a:solidFill>
                    <a:srgbClr val="CC0000"/>
                  </a:solidFill>
                </a:rPr>
                <a:t>Mods</a:t>
              </a:r>
            </a:p>
          </p:txBody>
        </p:sp>
        <p:sp>
          <p:nvSpPr>
            <p:cNvPr id="540688" name="Text Box 16"/>
            <p:cNvSpPr txBox="1">
              <a:spLocks noChangeArrowheads="1"/>
            </p:cNvSpPr>
            <p:nvPr/>
          </p:nvSpPr>
          <p:spPr bwMode="auto">
            <a:xfrm>
              <a:off x="6954838" y="1935163"/>
              <a:ext cx="1844675" cy="517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/>
                <a:t>Calculate</a:t>
              </a:r>
            </a:p>
            <a:p>
              <a:pPr algn="ctr"/>
              <a:r>
                <a:rPr lang="en-US" altLang="en-US" sz="1400"/>
                <a:t>MH+ fixed mods only</a:t>
              </a:r>
            </a:p>
          </p:txBody>
        </p:sp>
        <p:sp>
          <p:nvSpPr>
            <p:cNvPr id="540689" name="Line 17"/>
            <p:cNvSpPr>
              <a:spLocks noChangeShapeType="1"/>
            </p:cNvSpPr>
            <p:nvPr/>
          </p:nvSpPr>
          <p:spPr bwMode="auto">
            <a:xfrm>
              <a:off x="7124700" y="24765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690" name="Line 18"/>
            <p:cNvSpPr>
              <a:spLocks noChangeShapeType="1"/>
            </p:cNvSpPr>
            <p:nvPr/>
          </p:nvSpPr>
          <p:spPr bwMode="auto">
            <a:xfrm>
              <a:off x="8388350" y="249555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691" name="Line 19"/>
            <p:cNvSpPr>
              <a:spLocks noChangeShapeType="1"/>
            </p:cNvSpPr>
            <p:nvPr/>
          </p:nvSpPr>
          <p:spPr bwMode="auto">
            <a:xfrm>
              <a:off x="8388350" y="50292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692" name="Line 20"/>
            <p:cNvSpPr>
              <a:spLocks noChangeShapeType="1"/>
            </p:cNvSpPr>
            <p:nvPr/>
          </p:nvSpPr>
          <p:spPr bwMode="auto">
            <a:xfrm>
              <a:off x="8388350" y="401955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693" name="Line 21"/>
            <p:cNvSpPr>
              <a:spLocks noChangeShapeType="1"/>
            </p:cNvSpPr>
            <p:nvPr/>
          </p:nvSpPr>
          <p:spPr bwMode="auto">
            <a:xfrm>
              <a:off x="8388350" y="3286125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694" name="Text Box 22"/>
            <p:cNvSpPr txBox="1">
              <a:spLocks noChangeArrowheads="1"/>
            </p:cNvSpPr>
            <p:nvPr/>
          </p:nvSpPr>
          <p:spPr bwMode="auto">
            <a:xfrm>
              <a:off x="7712075" y="4278313"/>
              <a:ext cx="1352550" cy="730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/>
                <a:t>Calculate MH+</a:t>
              </a:r>
            </a:p>
            <a:p>
              <a:pPr algn="ctr"/>
              <a:r>
                <a:rPr lang="en-US" altLang="en-US" sz="1400"/>
                <a:t>Variable mod</a:t>
              </a:r>
            </a:p>
            <a:p>
              <a:pPr algn="ctr"/>
              <a:r>
                <a:rPr lang="en-US" altLang="en-US" sz="1400"/>
                <a:t>combinations</a:t>
              </a:r>
            </a:p>
          </p:txBody>
        </p:sp>
        <p:sp>
          <p:nvSpPr>
            <p:cNvPr id="540695" name="Text Box 23"/>
            <p:cNvSpPr txBox="1">
              <a:spLocks noChangeArrowheads="1"/>
            </p:cNvSpPr>
            <p:nvPr/>
          </p:nvSpPr>
          <p:spPr bwMode="auto">
            <a:xfrm>
              <a:off x="7931150" y="5211763"/>
              <a:ext cx="912813" cy="517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 dirty="0"/>
                <a:t>tolerance</a:t>
              </a:r>
            </a:p>
            <a:p>
              <a:pPr algn="ctr"/>
              <a:r>
                <a:rPr lang="en-US" altLang="en-US" sz="1400" dirty="0"/>
                <a:t>filter</a:t>
              </a:r>
            </a:p>
          </p:txBody>
        </p:sp>
        <p:sp>
          <p:nvSpPr>
            <p:cNvPr id="540696" name="Text Box 24"/>
            <p:cNvSpPr txBox="1">
              <a:spLocks noChangeArrowheads="1"/>
            </p:cNvSpPr>
            <p:nvPr/>
          </p:nvSpPr>
          <p:spPr bwMode="auto">
            <a:xfrm>
              <a:off x="7867650" y="2706688"/>
              <a:ext cx="1041400" cy="517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/>
                <a:t>Shift range</a:t>
              </a:r>
            </a:p>
            <a:p>
              <a:pPr algn="ctr"/>
              <a:r>
                <a:rPr lang="en-US" altLang="en-US" sz="1400"/>
                <a:t>filter</a:t>
              </a:r>
            </a:p>
          </p:txBody>
        </p:sp>
        <p:sp>
          <p:nvSpPr>
            <p:cNvPr id="540697" name="Text Box 25"/>
            <p:cNvSpPr txBox="1">
              <a:spLocks noChangeArrowheads="1"/>
            </p:cNvSpPr>
            <p:nvPr/>
          </p:nvSpPr>
          <p:spPr bwMode="auto">
            <a:xfrm>
              <a:off x="7678738" y="3497263"/>
              <a:ext cx="1417637" cy="517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/>
                <a:t>AA composition</a:t>
              </a:r>
            </a:p>
            <a:p>
              <a:pPr algn="ctr"/>
              <a:r>
                <a:rPr lang="en-US" altLang="en-US" sz="1400"/>
                <a:t>filter</a:t>
              </a:r>
            </a:p>
          </p:txBody>
        </p:sp>
        <p:sp>
          <p:nvSpPr>
            <p:cNvPr id="540698" name="Text Box 26"/>
            <p:cNvSpPr txBox="1">
              <a:spLocks noChangeArrowheads="1"/>
            </p:cNvSpPr>
            <p:nvPr/>
          </p:nvSpPr>
          <p:spPr bwMode="auto">
            <a:xfrm>
              <a:off x="6669088" y="2706688"/>
              <a:ext cx="912812" cy="517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1400"/>
                <a:t>tolerance</a:t>
              </a:r>
            </a:p>
            <a:p>
              <a:pPr algn="ctr"/>
              <a:r>
                <a:rPr lang="en-US" altLang="en-US" sz="1400"/>
                <a:t>filter</a:t>
              </a:r>
            </a:p>
          </p:txBody>
        </p:sp>
        <p:sp>
          <p:nvSpPr>
            <p:cNvPr id="540699" name="Text Box 27"/>
            <p:cNvSpPr txBox="1">
              <a:spLocks noChangeArrowheads="1"/>
            </p:cNvSpPr>
            <p:nvPr/>
          </p:nvSpPr>
          <p:spPr bwMode="auto">
            <a:xfrm>
              <a:off x="6648450" y="1665288"/>
              <a:ext cx="24574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 u="sng" dirty="0">
                  <a:solidFill>
                    <a:srgbClr val="336699"/>
                  </a:solidFill>
                </a:rPr>
                <a:t>precursor mass filter</a:t>
              </a:r>
            </a:p>
          </p:txBody>
        </p:sp>
      </p:grp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70930" y="5262563"/>
            <a:ext cx="80357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1400" dirty="0" smtClean="0"/>
              <a:t>Total candidates =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M0) +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M1)</a:t>
            </a:r>
            <a:r>
              <a:rPr lang="en-US" altLang="en-US" sz="1400" baseline="-25000" dirty="0" smtClean="0"/>
              <a:t>N</a:t>
            </a:r>
            <a:r>
              <a:rPr lang="en-US" altLang="en-US" sz="1400" dirty="0" smtClean="0"/>
              <a:t> +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M2)</a:t>
            </a:r>
            <a:r>
              <a:rPr lang="en-US" altLang="en-US" sz="1400" baseline="-25000" dirty="0" smtClean="0"/>
              <a:t>2N</a:t>
            </a:r>
            <a:r>
              <a:rPr lang="en-US" altLang="en-US" sz="1400" dirty="0" smtClean="0"/>
              <a:t> +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M16)</a:t>
            </a:r>
            <a:r>
              <a:rPr lang="en-US" altLang="en-US" sz="1400" baseline="-25000" dirty="0" smtClean="0"/>
              <a:t>M</a:t>
            </a:r>
            <a:r>
              <a:rPr lang="en-US" altLang="en-US" sz="1400" dirty="0" smtClean="0"/>
              <a:t> +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M32)</a:t>
            </a:r>
            <a:r>
              <a:rPr lang="en-US" altLang="en-US" sz="1400" baseline="-25000" dirty="0" smtClean="0"/>
              <a:t>2M</a:t>
            </a:r>
            <a:r>
              <a:rPr lang="en-US" altLang="en-US" sz="1400" dirty="0" smtClean="0"/>
              <a:t> +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M80)</a:t>
            </a:r>
            <a:r>
              <a:rPr lang="en-US" altLang="en-US" sz="1400" baseline="-25000" dirty="0" smtClean="0"/>
              <a:t>ST</a:t>
            </a:r>
            <a:r>
              <a:rPr lang="en-US" altLang="en-US" sz="1400" dirty="0"/>
              <a:t> </a:t>
            </a:r>
            <a:r>
              <a:rPr lang="en-US" altLang="en-US" sz="1400" dirty="0" smtClean="0"/>
              <a:t>+ …</a:t>
            </a:r>
            <a:r>
              <a:rPr lang="en-US" altLang="en-US" sz="1400" baseline="-25000" dirty="0" smtClean="0"/>
              <a:t> </a:t>
            </a:r>
            <a:r>
              <a:rPr lang="en-US" altLang="en-US" sz="1400" dirty="0" smtClean="0"/>
              <a:t> </a:t>
            </a:r>
            <a:endParaRPr lang="en-US" altLang="en-US" sz="1400" baseline="-25000" dirty="0"/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70930" y="5634038"/>
            <a:ext cx="803576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1828800" algn="l"/>
              </a:tabLst>
            </a:pPr>
            <a:r>
              <a:rPr lang="en-US" altLang="en-US" sz="1400" dirty="0" smtClean="0"/>
              <a:t>Relative # candidates: 	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M0) &gt; </a:t>
            </a:r>
            <a:r>
              <a:rPr lang="en-US" altLang="en-US" sz="1600" dirty="0">
                <a:latin typeface="Symbol" panose="05050102010706020507" pitchFamily="18" charset="2"/>
              </a:rPr>
              <a:t>S(</a:t>
            </a:r>
            <a:r>
              <a:rPr lang="en-US" altLang="en-US" sz="1600" dirty="0"/>
              <a:t>M80)</a:t>
            </a:r>
            <a:r>
              <a:rPr lang="en-US" altLang="en-US" sz="1600" baseline="-25000" dirty="0"/>
              <a:t>ST </a:t>
            </a:r>
            <a:r>
              <a:rPr lang="en-US" altLang="en-US" sz="1600" dirty="0" smtClean="0"/>
              <a:t>&gt;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M1)</a:t>
            </a:r>
            <a:r>
              <a:rPr lang="en-US" altLang="en-US" sz="1400" baseline="-25000" dirty="0" smtClean="0"/>
              <a:t>N</a:t>
            </a:r>
            <a:r>
              <a:rPr lang="en-US" altLang="en-US" sz="1400" dirty="0" smtClean="0"/>
              <a:t> &gt;&gt;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M1)</a:t>
            </a:r>
            <a:r>
              <a:rPr lang="en-US" altLang="en-US" sz="1400" baseline="-25000" dirty="0" smtClean="0"/>
              <a:t>M</a:t>
            </a:r>
            <a:r>
              <a:rPr lang="en-US" altLang="en-US" sz="1400" dirty="0" smtClean="0"/>
              <a:t> &gt; </a:t>
            </a:r>
            <a:r>
              <a:rPr lang="en-US" altLang="en-US" sz="1600" dirty="0">
                <a:latin typeface="Symbol" panose="05050102010706020507" pitchFamily="18" charset="2"/>
              </a:rPr>
              <a:t>S(</a:t>
            </a:r>
            <a:r>
              <a:rPr lang="en-US" altLang="en-US" sz="1400" dirty="0"/>
              <a:t>M1</a:t>
            </a:r>
            <a:r>
              <a:rPr lang="en-US" altLang="en-US" sz="1400" dirty="0" smtClean="0"/>
              <a:t>)</a:t>
            </a:r>
            <a:r>
              <a:rPr lang="en-US" altLang="en-US" sz="1400" baseline="-25000" dirty="0" smtClean="0"/>
              <a:t>^Q</a:t>
            </a:r>
          </a:p>
          <a:p>
            <a:pPr>
              <a:lnSpc>
                <a:spcPct val="150000"/>
              </a:lnSpc>
              <a:tabLst>
                <a:tab pos="1828800" algn="l"/>
              </a:tabLst>
            </a:pPr>
            <a:r>
              <a:rPr lang="en-US" altLang="en-US" sz="1400" baseline="-25000" dirty="0"/>
              <a:t>	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M80)</a:t>
            </a:r>
            <a:r>
              <a:rPr lang="en-US" altLang="en-US" sz="1400" baseline="-25000" dirty="0" smtClean="0"/>
              <a:t>STY</a:t>
            </a:r>
            <a:r>
              <a:rPr lang="en-US" altLang="en-US" sz="1400" dirty="0" smtClean="0"/>
              <a:t> &gt;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M160)</a:t>
            </a:r>
            <a:r>
              <a:rPr lang="en-US" altLang="en-US" sz="1400" baseline="-25000" dirty="0" smtClean="0"/>
              <a:t>2STY</a:t>
            </a:r>
            <a:r>
              <a:rPr lang="en-US" altLang="en-US" sz="1400" dirty="0" smtClean="0"/>
              <a:t> &gt; </a:t>
            </a:r>
            <a:r>
              <a:rPr lang="en-US" altLang="en-US" sz="1600" dirty="0" smtClean="0">
                <a:latin typeface="Symbol" panose="05050102010706020507" pitchFamily="18" charset="2"/>
              </a:rPr>
              <a:t>S(</a:t>
            </a:r>
            <a:r>
              <a:rPr lang="en-US" altLang="en-US" sz="1400" dirty="0" smtClean="0"/>
              <a:t>M240)</a:t>
            </a:r>
            <a:r>
              <a:rPr lang="en-US" altLang="en-US" sz="1400" baseline="-25000" dirty="0" smtClean="0"/>
              <a:t>3STY</a:t>
            </a:r>
            <a:endParaRPr lang="en-US" altLang="en-US" sz="1400" baseline="-25000" dirty="0"/>
          </a:p>
        </p:txBody>
      </p:sp>
    </p:spTree>
    <p:extLst>
      <p:ext uri="{BB962C8B-B14F-4D97-AF65-F5344CB8AC3E}">
        <p14:creationId xmlns:p14="http://schemas.microsoft.com/office/powerpoint/2010/main" val="21431683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FDR across Multiple Experiments or Replicates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212293-03F1-44AD-A1A3-3358B88E8357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415133"/>
              </p:ext>
            </p:extLst>
          </p:nvPr>
        </p:nvGraphicFramePr>
        <p:xfrm>
          <a:off x="4217165" y="150123"/>
          <a:ext cx="5431802" cy="4948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46419" y="4713862"/>
            <a:ext cx="1171154" cy="369332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FDR: 1.30%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235" y="673289"/>
            <a:ext cx="1743363" cy="64633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92% PO</a:t>
            </a:r>
            <a:r>
              <a:rPr lang="en-US" b="1" baseline="-25000" dirty="0" smtClean="0">
                <a:solidFill>
                  <a:srgbClr val="006699"/>
                </a:solidFill>
                <a:latin typeface="Calibri" panose="020F0502020204030204" pitchFamily="34" charset="0"/>
              </a:rPr>
              <a:t>4</a:t>
            </a:r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 sty</a:t>
            </a:r>
          </a:p>
          <a:p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IMAC -enriched</a:t>
            </a:r>
          </a:p>
        </p:txBody>
      </p:sp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80943"/>
              </p:ext>
            </p:extLst>
          </p:nvPr>
        </p:nvGraphicFramePr>
        <p:xfrm>
          <a:off x="165250" y="592054"/>
          <a:ext cx="3986413" cy="4064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83156" y="2584810"/>
            <a:ext cx="1171154" cy="369332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FDR: 1.30%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07311" y="2584810"/>
            <a:ext cx="1171154" cy="369332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FDR: 6.18%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5366" y="4891107"/>
            <a:ext cx="4843441" cy="64633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True peptides tend to repeat</a:t>
            </a:r>
          </a:p>
          <a:p>
            <a:r>
              <a:rPr lang="en-US" b="1" dirty="0" smtClean="0">
                <a:latin typeface="Calibri" panose="020F0502020204030204" pitchFamily="34" charset="0"/>
              </a:rPr>
              <a:t>False peptides tend to not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5626238"/>
            <a:ext cx="7162783" cy="64633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>
              <a:tabLst>
                <a:tab pos="2743200" algn="l"/>
                <a:tab pos="4572000" algn="l"/>
              </a:tabLst>
            </a:pPr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True spectra/peptide: 	2.3	28.1</a:t>
            </a:r>
          </a:p>
          <a:p>
            <a:pPr>
              <a:tabLst>
                <a:tab pos="2743200" algn="l"/>
                <a:tab pos="4572000" algn="l"/>
              </a:tabLst>
            </a:pPr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False  </a:t>
            </a:r>
            <a:r>
              <a:rPr lang="en-US" b="1" dirty="0">
                <a:solidFill>
                  <a:srgbClr val="006699"/>
                </a:solidFill>
                <a:latin typeface="Calibri" panose="020F0502020204030204" pitchFamily="34" charset="0"/>
              </a:rPr>
              <a:t>spectra/peptide</a:t>
            </a:r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</a:rPr>
              <a:t>:	1.2	3.0</a:t>
            </a:r>
            <a:endParaRPr lang="en-US" b="1" dirty="0">
              <a:solidFill>
                <a:srgbClr val="006699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3878" y="4152443"/>
            <a:ext cx="7178994" cy="369332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>
              <a:tabLst>
                <a:tab pos="4681538" algn="l"/>
              </a:tabLst>
            </a:pPr>
            <a:r>
              <a:rPr lang="en-US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1 experiment	36 experiments</a:t>
            </a:r>
          </a:p>
        </p:txBody>
      </p:sp>
    </p:spTree>
    <p:extLst>
      <p:ext uri="{BB962C8B-B14F-4D97-AF65-F5344CB8AC3E}">
        <p14:creationId xmlns:p14="http://schemas.microsoft.com/office/powerpoint/2010/main" val="29252936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can we make Improvements?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212293-03F1-44AD-A1A3-3358B88E83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7963" y="587677"/>
            <a:ext cx="40563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514600" algn="l"/>
              </a:tabLst>
            </a:pPr>
            <a:r>
              <a:rPr lang="en-US" sz="1400" b="1" dirty="0" smtClean="0"/>
              <a:t>To observe </a:t>
            </a:r>
            <a:r>
              <a:rPr lang="en-US" sz="1400" b="1" dirty="0"/>
              <a:t>precursor </a:t>
            </a:r>
            <a:r>
              <a:rPr lang="en-US" sz="1400" b="1" dirty="0" smtClean="0"/>
              <a:t> must	enrich</a:t>
            </a:r>
          </a:p>
          <a:p>
            <a:pPr>
              <a:tabLst>
                <a:tab pos="2514600" algn="l"/>
              </a:tabLst>
            </a:pPr>
            <a:r>
              <a:rPr lang="en-US" sz="1400" b="1" dirty="0" smtClean="0"/>
              <a:t>	concentrate</a:t>
            </a:r>
          </a:p>
          <a:p>
            <a:pPr>
              <a:tabLst>
                <a:tab pos="2514600" algn="l"/>
              </a:tabLst>
            </a:pPr>
            <a:r>
              <a:rPr lang="en-US" sz="1400" b="1" dirty="0" smtClean="0"/>
              <a:t>	ionize</a:t>
            </a:r>
          </a:p>
          <a:p>
            <a:endParaRPr lang="en-US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tabLst>
                <a:tab pos="2286000" algn="l"/>
              </a:tabLst>
            </a:pP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To select 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precursor 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 must	observe precursor</a:t>
            </a:r>
          </a:p>
          <a:p>
            <a:pPr lvl="1">
              <a:tabLst>
                <a:tab pos="2286000" algn="l"/>
              </a:tabLst>
            </a:pP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	have time</a:t>
            </a:r>
          </a:p>
          <a:p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To fragment must select precursor</a:t>
            </a:r>
          </a:p>
          <a:p>
            <a:endParaRPr lang="en-US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To 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identify 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must fragment</a:t>
            </a:r>
            <a:endParaRPr lang="en-US" sz="1400" b="1" dirty="0"/>
          </a:p>
          <a:p>
            <a:endParaRPr lang="en-US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To localize must cleave backbone</a:t>
            </a:r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4162" y="378126"/>
            <a:ext cx="513268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100" b="1" dirty="0" smtClean="0"/>
              <a:t>Enrichment peptide/protein</a:t>
            </a:r>
          </a:p>
          <a:p>
            <a:pPr>
              <a:tabLst>
                <a:tab pos="228600" algn="l"/>
              </a:tabLst>
            </a:pPr>
            <a:r>
              <a:rPr lang="en-US" sz="1100" b="1" dirty="0" smtClean="0"/>
              <a:t>Digestion enzyme</a:t>
            </a:r>
          </a:p>
          <a:p>
            <a:pPr>
              <a:tabLst>
                <a:tab pos="228600" algn="l"/>
              </a:tabLst>
            </a:pPr>
            <a:r>
              <a:rPr lang="en-US" sz="1100" b="1" dirty="0" smtClean="0"/>
              <a:t>Chemical label</a:t>
            </a:r>
          </a:p>
          <a:p>
            <a:pPr>
              <a:tabLst>
                <a:tab pos="228600" algn="l"/>
              </a:tabLst>
            </a:pPr>
            <a:endParaRPr lang="en-US" sz="1100" b="1" dirty="0" smtClean="0"/>
          </a:p>
          <a:p>
            <a:pPr>
              <a:tabLst>
                <a:tab pos="228600" algn="l"/>
              </a:tabLst>
            </a:pPr>
            <a:r>
              <a:rPr lang="en-US" sz="1100" b="1" dirty="0" smtClean="0"/>
              <a:t>Chromatographic resolution</a:t>
            </a:r>
          </a:p>
          <a:p>
            <a:pPr>
              <a:tabLst>
                <a:tab pos="228600" algn="l"/>
              </a:tabLst>
            </a:pPr>
            <a:r>
              <a:rPr lang="en-US" sz="1100" b="1" dirty="0"/>
              <a:t>	</a:t>
            </a:r>
            <a:r>
              <a:rPr lang="en-US" sz="1100" b="1" dirty="0" smtClean="0"/>
              <a:t>gradient time</a:t>
            </a:r>
          </a:p>
          <a:p>
            <a:pPr>
              <a:tabLst>
                <a:tab pos="228600" algn="l"/>
              </a:tabLst>
            </a:pPr>
            <a:r>
              <a:rPr lang="en-US" sz="1100" b="1" dirty="0" smtClean="0"/>
              <a:t>	particle size (&lt;2 micron)</a:t>
            </a:r>
          </a:p>
          <a:p>
            <a:pPr>
              <a:tabLst>
                <a:tab pos="228600" algn="l"/>
              </a:tabLst>
            </a:pPr>
            <a:endParaRPr lang="en-US" sz="11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FF00FF"/>
                </a:solidFill>
              </a:rPr>
              <a:t>Choose Precursor m/z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FF00FF"/>
                </a:solidFill>
              </a:rPr>
              <a:t>	</a:t>
            </a:r>
            <a:r>
              <a:rPr lang="en-US" sz="1100" b="1" dirty="0" smtClean="0">
                <a:solidFill>
                  <a:srgbClr val="FF00FF"/>
                </a:solidFill>
              </a:rPr>
              <a:t>m/z, delta m/z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FF00FF"/>
                </a:solidFill>
              </a:rPr>
              <a:t>	</a:t>
            </a:r>
            <a:r>
              <a:rPr lang="en-US" sz="1100" b="1" dirty="0" smtClean="0">
                <a:solidFill>
                  <a:srgbClr val="FF00FF"/>
                </a:solidFill>
              </a:rPr>
              <a:t>abundance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FF00FF"/>
                </a:solidFill>
              </a:rPr>
              <a:t>	</a:t>
            </a:r>
            <a:r>
              <a:rPr lang="en-US" sz="1100" b="1" dirty="0" smtClean="0">
                <a:solidFill>
                  <a:srgbClr val="FF00FF"/>
                </a:solidFill>
              </a:rPr>
              <a:t>charge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FF00FF"/>
                </a:solidFill>
              </a:rPr>
              <a:t>	</a:t>
            </a:r>
            <a:r>
              <a:rPr lang="en-US" sz="1100" b="1" dirty="0" smtClean="0">
                <a:solidFill>
                  <a:srgbClr val="FF00FF"/>
                </a:solidFill>
              </a:rPr>
              <a:t>time – chromatographic apex</a:t>
            </a:r>
          </a:p>
          <a:p>
            <a:pPr>
              <a:tabLst>
                <a:tab pos="228600" algn="l"/>
              </a:tabLst>
            </a:pPr>
            <a:endParaRPr lang="en-US" sz="1100" b="1" dirty="0">
              <a:solidFill>
                <a:srgbClr val="FF00FF"/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FF00FF"/>
                </a:solidFill>
              </a:rPr>
              <a:t>Choose Dissociation mode: </a:t>
            </a:r>
            <a:r>
              <a:rPr lang="en-US" sz="1100" b="1" dirty="0">
                <a:solidFill>
                  <a:srgbClr val="FF00FF"/>
                </a:solidFill>
              </a:rPr>
              <a:t>CID,HCD, </a:t>
            </a:r>
            <a:r>
              <a:rPr lang="en-US" sz="1100" b="1" dirty="0" smtClean="0">
                <a:solidFill>
                  <a:srgbClr val="FF00FF"/>
                </a:solidFill>
              </a:rPr>
              <a:t>ETD</a:t>
            </a:r>
          </a:p>
          <a:p>
            <a:pPr>
              <a:tabLst>
                <a:tab pos="228600" algn="l"/>
              </a:tabLst>
            </a:pPr>
            <a:endParaRPr lang="en-US" sz="1100" b="1" dirty="0" smtClean="0">
              <a:solidFill>
                <a:srgbClr val="FF00FF"/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FF00FF"/>
                </a:solidFill>
              </a:rPr>
              <a:t>Combine precursor ions before MS/MS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FF00FF"/>
                </a:solidFill>
              </a:rPr>
              <a:t>	+2, +3, +</a:t>
            </a:r>
            <a:r>
              <a:rPr lang="en-US" sz="1100" b="1" dirty="0" smtClean="0">
                <a:solidFill>
                  <a:srgbClr val="FF00FF"/>
                </a:solidFill>
              </a:rPr>
              <a:t>4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FF00FF"/>
                </a:solidFill>
              </a:rPr>
              <a:t>	</a:t>
            </a:r>
            <a:r>
              <a:rPr lang="en-US" sz="1100" b="1" dirty="0" smtClean="0">
                <a:solidFill>
                  <a:srgbClr val="FF00FF"/>
                </a:solidFill>
              </a:rPr>
              <a:t>Light, medium, heavy</a:t>
            </a: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FF00FF"/>
                </a:solidFill>
              </a:rPr>
              <a:t>	SWATH, DIA</a:t>
            </a:r>
          </a:p>
          <a:p>
            <a:pPr>
              <a:tabLst>
                <a:tab pos="228600" algn="l"/>
              </a:tabLst>
            </a:pPr>
            <a:endParaRPr lang="en-US" sz="1100" b="1" dirty="0" smtClean="0">
              <a:solidFill>
                <a:srgbClr val="FF00FF"/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FF00FF"/>
                </a:solidFill>
              </a:rPr>
              <a:t>Combine fragment ions before mass analyzing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FF00FF"/>
                </a:solidFill>
              </a:rPr>
              <a:t>	+2, +</a:t>
            </a:r>
            <a:r>
              <a:rPr lang="en-US" sz="1100" b="1" dirty="0" smtClean="0">
                <a:solidFill>
                  <a:srgbClr val="FF00FF"/>
                </a:solidFill>
              </a:rPr>
              <a:t>3, +4</a:t>
            </a:r>
            <a:endParaRPr lang="en-US" sz="1100" b="1" dirty="0">
              <a:solidFill>
                <a:srgbClr val="FF00FF"/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FF00FF"/>
                </a:solidFill>
              </a:rPr>
              <a:t>	CID,HCD, ETD</a:t>
            </a:r>
          </a:p>
          <a:p>
            <a:pPr>
              <a:tabLst>
                <a:tab pos="228600" algn="l"/>
              </a:tabLst>
            </a:pPr>
            <a:endParaRPr lang="en-US" sz="11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C00000"/>
                </a:solidFill>
              </a:rPr>
              <a:t>Combine spectra to interpret, localize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C00000"/>
                </a:solidFill>
              </a:rPr>
              <a:t>	</a:t>
            </a:r>
            <a:r>
              <a:rPr lang="en-US" sz="1100" b="1" dirty="0" smtClean="0">
                <a:solidFill>
                  <a:srgbClr val="C00000"/>
                </a:solidFill>
              </a:rPr>
              <a:t>+2, +3, +4</a:t>
            </a: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C00000"/>
                </a:solidFill>
              </a:rPr>
              <a:t>	CID, HCD, ETD</a:t>
            </a:r>
          </a:p>
          <a:p>
            <a:pPr>
              <a:tabLst>
                <a:tab pos="228600" algn="l"/>
              </a:tabLst>
            </a:pPr>
            <a:endParaRPr lang="en-US" sz="1100" b="1" dirty="0" smtClean="0">
              <a:solidFill>
                <a:srgbClr val="C00000"/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C00000"/>
                </a:solidFill>
              </a:rPr>
              <a:t>Reference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C00000"/>
                </a:solidFill>
              </a:rPr>
              <a:t>	</a:t>
            </a:r>
            <a:r>
              <a:rPr lang="en-US" sz="1100" b="1" dirty="0" smtClean="0">
                <a:solidFill>
                  <a:srgbClr val="C00000"/>
                </a:solidFill>
              </a:rPr>
              <a:t>Patient Specific Sequence Databases (RNA-</a:t>
            </a:r>
            <a:r>
              <a:rPr lang="en-US" sz="1100" b="1" dirty="0" err="1" smtClean="0">
                <a:solidFill>
                  <a:srgbClr val="C00000"/>
                </a:solidFill>
              </a:rPr>
              <a:t>Seq</a:t>
            </a:r>
            <a:r>
              <a:rPr lang="en-US" sz="1100" b="1" dirty="0" smtClean="0">
                <a:solidFill>
                  <a:srgbClr val="C00000"/>
                </a:solidFill>
              </a:rPr>
              <a:t>, Whole  </a:t>
            </a:r>
            <a:r>
              <a:rPr lang="en-US" sz="1100" b="1" dirty="0" err="1" smtClean="0">
                <a:solidFill>
                  <a:srgbClr val="C00000"/>
                </a:solidFill>
              </a:rPr>
              <a:t>Exome</a:t>
            </a:r>
            <a:r>
              <a:rPr lang="en-US" sz="1100" b="1" dirty="0" smtClean="0">
                <a:solidFill>
                  <a:srgbClr val="C00000"/>
                </a:solidFill>
              </a:rPr>
              <a:t>)</a:t>
            </a: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C00000"/>
                </a:solidFill>
              </a:rPr>
              <a:t>	Spectral libraries (dissociation mode, chemical label, organism)</a:t>
            </a:r>
            <a:endParaRPr lang="en-US" sz="1100" b="1" dirty="0">
              <a:solidFill>
                <a:srgbClr val="C00000"/>
              </a:solidFill>
            </a:endParaRPr>
          </a:p>
          <a:p>
            <a:pPr>
              <a:tabLst>
                <a:tab pos="228600" algn="l"/>
              </a:tabLst>
            </a:pPr>
            <a:endParaRPr lang="en-US" sz="1100" b="1" dirty="0" smtClean="0">
              <a:solidFill>
                <a:srgbClr val="C00000"/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C00000"/>
                </a:solidFill>
              </a:rPr>
              <a:t>Error rate</a:t>
            </a:r>
          </a:p>
          <a:p>
            <a:pPr>
              <a:tabLst>
                <a:tab pos="228600" algn="l"/>
              </a:tabLst>
            </a:pPr>
            <a:r>
              <a:rPr lang="en-US" sz="1100" b="1" dirty="0">
                <a:solidFill>
                  <a:srgbClr val="C00000"/>
                </a:solidFill>
              </a:rPr>
              <a:t>	</a:t>
            </a:r>
            <a:r>
              <a:rPr lang="en-US" sz="1100" b="1" dirty="0" smtClean="0">
                <a:solidFill>
                  <a:srgbClr val="C00000"/>
                </a:solidFill>
              </a:rPr>
              <a:t>FDR: match subsets for score threshold, reporting</a:t>
            </a:r>
          </a:p>
          <a:p>
            <a:pPr>
              <a:tabLst>
                <a:tab pos="228600" algn="l"/>
              </a:tabLst>
            </a:pPr>
            <a:r>
              <a:rPr lang="en-US" sz="1100" b="1" dirty="0" smtClean="0">
                <a:solidFill>
                  <a:srgbClr val="C00000"/>
                </a:solidFill>
              </a:rPr>
              <a:t>	FLR:</a:t>
            </a:r>
            <a:r>
              <a:rPr lang="en-US" sz="1100" b="1" dirty="0">
                <a:solidFill>
                  <a:srgbClr val="C00000"/>
                </a:solidFill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</a:rPr>
              <a:t>widely used metric</a:t>
            </a:r>
            <a:endParaRPr lang="en-US" sz="11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2813" y="5271148"/>
            <a:ext cx="32372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514600" algn="l"/>
              </a:tabLst>
            </a:pPr>
            <a:r>
              <a:rPr lang="en-US" sz="1400" b="1" dirty="0" smtClean="0"/>
              <a:t>Sample Preparation</a:t>
            </a:r>
          </a:p>
          <a:p>
            <a:pPr>
              <a:tabLst>
                <a:tab pos="2514600" algn="l"/>
              </a:tabLst>
            </a:pPr>
            <a:r>
              <a:rPr lang="en-US" sz="1400" b="1" dirty="0" smtClean="0">
                <a:solidFill>
                  <a:srgbClr val="FF00FF"/>
                </a:solidFill>
              </a:rPr>
              <a:t>Data Acquisition Hardware</a:t>
            </a:r>
          </a:p>
          <a:p>
            <a:pPr>
              <a:tabLst>
                <a:tab pos="2514600" algn="l"/>
              </a:tabLst>
            </a:pPr>
            <a:r>
              <a:rPr lang="en-US" sz="1400" b="1" dirty="0">
                <a:solidFill>
                  <a:srgbClr val="FF00FF"/>
                </a:solidFill>
              </a:rPr>
              <a:t>Data </a:t>
            </a:r>
            <a:r>
              <a:rPr lang="en-US" sz="1400" b="1" dirty="0" smtClean="0">
                <a:solidFill>
                  <a:srgbClr val="FF00FF"/>
                </a:solidFill>
              </a:rPr>
              <a:t>Acquisition Software Control</a:t>
            </a:r>
          </a:p>
          <a:p>
            <a:pPr>
              <a:tabLst>
                <a:tab pos="2514600" algn="l"/>
              </a:tabLst>
            </a:pPr>
            <a:r>
              <a:rPr lang="en-US" sz="1400" b="1" dirty="0" smtClean="0">
                <a:solidFill>
                  <a:srgbClr val="006699"/>
                </a:solidFill>
              </a:rPr>
              <a:t>Data Interpretation</a:t>
            </a:r>
            <a:endParaRPr lang="en-US" sz="1400" b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523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y-H</a:t>
            </a:r>
            <a:r>
              <a:rPr lang="en-US" baseline="-25000" dirty="0" smtClean="0"/>
              <a:t>3</a:t>
            </a:r>
            <a:r>
              <a:rPr lang="en-US" dirty="0" smtClean="0"/>
              <a:t>PO</a:t>
            </a:r>
            <a:r>
              <a:rPr lang="en-US" baseline="-25000" dirty="0" smtClean="0"/>
              <a:t>4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smtClean="0"/>
              <a:t>y-H</a:t>
            </a:r>
            <a:r>
              <a:rPr lang="en-US" baseline="-25000" dirty="0" smtClean="0"/>
              <a:t>2</a:t>
            </a:r>
            <a:r>
              <a:rPr lang="en-US" dirty="0" smtClean="0"/>
              <a:t>O </a:t>
            </a:r>
            <a:r>
              <a:rPr lang="en-US" dirty="0"/>
              <a:t>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212293-03F1-44AD-A1A3-3358B88E83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7" t="27348" r="3540" b="14160"/>
          <a:stretch/>
        </p:blipFill>
        <p:spPr bwMode="auto">
          <a:xfrm>
            <a:off x="237894" y="1345578"/>
            <a:ext cx="8675649" cy="2423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9" t="27810" r="3939" b="13017"/>
          <a:stretch/>
        </p:blipFill>
        <p:spPr bwMode="auto">
          <a:xfrm>
            <a:off x="237894" y="3895493"/>
            <a:ext cx="8675648" cy="2423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70519" y="911055"/>
            <a:ext cx="521297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8000"/>
                </a:solidFill>
              </a:rPr>
              <a:t>H</a:t>
            </a:r>
            <a:r>
              <a:rPr lang="en-US" sz="1400" baseline="-25000" dirty="0">
                <a:solidFill>
                  <a:srgbClr val="008000"/>
                </a:solidFill>
              </a:rPr>
              <a:t>2</a:t>
            </a:r>
            <a:r>
              <a:rPr lang="en-US" sz="1400" dirty="0">
                <a:solidFill>
                  <a:srgbClr val="008000"/>
                </a:solidFill>
              </a:rPr>
              <a:t>O</a:t>
            </a:r>
            <a:endParaRPr lang="en-US" sz="1400" b="1" dirty="0">
              <a:solidFill>
                <a:srgbClr val="008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70519" y="639711"/>
            <a:ext cx="7088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8000"/>
                </a:solidFill>
              </a:rPr>
              <a:t>H</a:t>
            </a:r>
            <a:r>
              <a:rPr lang="en-US" sz="1400" baseline="-25000" dirty="0">
                <a:solidFill>
                  <a:srgbClr val="008000"/>
                </a:solidFill>
              </a:rPr>
              <a:t>3</a:t>
            </a:r>
            <a:r>
              <a:rPr lang="en-US" sz="1400" dirty="0">
                <a:solidFill>
                  <a:srgbClr val="008000"/>
                </a:solidFill>
              </a:rPr>
              <a:t>PO</a:t>
            </a:r>
            <a:r>
              <a:rPr lang="en-US" sz="1400" baseline="-25000" dirty="0">
                <a:solidFill>
                  <a:srgbClr val="008000"/>
                </a:solidFill>
              </a:rPr>
              <a:t>4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837138" y="628406"/>
            <a:ext cx="34628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(R)S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 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 L E I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itchFamily="34" charset="-128"/>
                <a:cs typeface="Arial" pitchFamily="34" charset="0"/>
              </a:rPr>
              <a:t>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 D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N S 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R(R)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844314" y="880278"/>
            <a:ext cx="34628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(R)S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 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itchFamily="34" charset="-128"/>
                <a:cs typeface="Arial" pitchFamily="34" charset="0"/>
              </a:rPr>
              <a:t>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L E I 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 D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N S 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R(R)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231930" y="2451403"/>
            <a:ext cx="2834496" cy="386579"/>
            <a:chOff x="3257946" y="2533177"/>
            <a:chExt cx="2834496" cy="386579"/>
          </a:xfrm>
        </p:grpSpPr>
        <p:cxnSp>
          <p:nvCxnSpPr>
            <p:cNvPr id="13" name="Straight Arrow Connector 12"/>
            <p:cNvCxnSpPr/>
            <p:nvPr/>
          </p:nvCxnSpPr>
          <p:spPr>
            <a:xfrm flipH="1" flipV="1">
              <a:off x="4029931" y="2722752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 flipV="1">
              <a:off x="3257946" y="2533182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 flipV="1">
              <a:off x="5267716" y="2533177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H="1" flipV="1">
              <a:off x="5858731" y="2594509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3231930" y="4997551"/>
            <a:ext cx="2834496" cy="386579"/>
            <a:chOff x="3217062" y="5079325"/>
            <a:chExt cx="2834496" cy="386579"/>
          </a:xfrm>
        </p:grpSpPr>
        <p:cxnSp>
          <p:nvCxnSpPr>
            <p:cNvPr id="17" name="Straight Arrow Connector 16"/>
            <p:cNvCxnSpPr/>
            <p:nvPr/>
          </p:nvCxnSpPr>
          <p:spPr>
            <a:xfrm flipH="1" flipV="1">
              <a:off x="3989047" y="5268900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H="1" flipV="1">
              <a:off x="3217062" y="5079330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 flipV="1">
              <a:off x="5226832" y="5079325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 flipV="1">
              <a:off x="5817847" y="5140657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724968" y="1378590"/>
            <a:ext cx="252761" cy="230437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380824" y="3928780"/>
            <a:ext cx="252761" cy="230437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849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" t="28386" r="3146" b="12575"/>
          <a:stretch/>
        </p:blipFill>
        <p:spPr bwMode="auto">
          <a:xfrm>
            <a:off x="237893" y="3910361"/>
            <a:ext cx="8675650" cy="240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y-H</a:t>
            </a:r>
            <a:r>
              <a:rPr lang="en-US" baseline="-25000" dirty="0" smtClean="0"/>
              <a:t>3</a:t>
            </a:r>
            <a:r>
              <a:rPr lang="en-US" dirty="0" smtClean="0"/>
              <a:t>PO</a:t>
            </a:r>
            <a:r>
              <a:rPr lang="en-US" baseline="-25000" dirty="0" smtClean="0"/>
              <a:t>4</a:t>
            </a:r>
            <a:r>
              <a:rPr lang="en-US" dirty="0" smtClean="0"/>
              <a:t> not y-H</a:t>
            </a:r>
            <a:r>
              <a:rPr lang="en-US" baseline="-25000" dirty="0" smtClean="0"/>
              <a:t>2</a:t>
            </a:r>
            <a:r>
              <a:rPr lang="en-US" dirty="0" smtClean="0"/>
              <a:t>O 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212293-03F1-44AD-A1A3-3358B88E83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7" t="27348" r="3540" b="14160"/>
          <a:stretch/>
        </p:blipFill>
        <p:spPr bwMode="auto">
          <a:xfrm>
            <a:off x="237894" y="1345578"/>
            <a:ext cx="8675649" cy="2423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070519" y="639711"/>
            <a:ext cx="7088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8000"/>
                </a:solidFill>
              </a:rPr>
              <a:t>H</a:t>
            </a:r>
            <a:r>
              <a:rPr lang="en-US" sz="1400" baseline="-25000" dirty="0">
                <a:solidFill>
                  <a:srgbClr val="008000"/>
                </a:solidFill>
              </a:rPr>
              <a:t>3</a:t>
            </a:r>
            <a:r>
              <a:rPr lang="en-US" sz="1400" dirty="0">
                <a:solidFill>
                  <a:srgbClr val="008000"/>
                </a:solidFill>
              </a:rPr>
              <a:t>PO</a:t>
            </a:r>
            <a:r>
              <a:rPr lang="en-US" sz="1400" baseline="-25000" dirty="0">
                <a:solidFill>
                  <a:srgbClr val="008000"/>
                </a:solidFill>
              </a:rPr>
              <a:t>4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817539" y="628406"/>
            <a:ext cx="34628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(R)S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 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 L E I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itchFamily="34" charset="-128"/>
                <a:cs typeface="Arial" pitchFamily="34" charset="0"/>
              </a:rPr>
              <a:t>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 D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N S 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R(R)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78100" y="1821826"/>
            <a:ext cx="1141659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8000"/>
                </a:solidFill>
              </a:rPr>
              <a:t>+2</a:t>
            </a:r>
          </a:p>
          <a:p>
            <a:pPr algn="ctr"/>
            <a:r>
              <a:rPr lang="en-US" sz="1600" b="1" dirty="0" smtClean="0">
                <a:solidFill>
                  <a:srgbClr val="008000"/>
                </a:solidFill>
              </a:rPr>
              <a:t>precursor</a:t>
            </a:r>
            <a:endParaRPr lang="en-US" sz="1600" b="1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78100" y="4420058"/>
            <a:ext cx="1141659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8000"/>
                </a:solidFill>
              </a:rPr>
              <a:t>+3</a:t>
            </a:r>
          </a:p>
          <a:p>
            <a:pPr algn="ctr"/>
            <a:r>
              <a:rPr lang="en-US" sz="1600" b="1" dirty="0" smtClean="0">
                <a:solidFill>
                  <a:srgbClr val="008000"/>
                </a:solidFill>
              </a:rPr>
              <a:t>precursor</a:t>
            </a:r>
            <a:endParaRPr lang="en-US" sz="1600" b="1" dirty="0">
              <a:solidFill>
                <a:srgbClr val="008000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17539" y="894477"/>
            <a:ext cx="349647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(R)S 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 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\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E I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itchFamily="34" charset="-128"/>
                <a:cs typeface="Arial" pitchFamily="34" charset="0"/>
              </a:rPr>
              <a:t>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N S 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R(R)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37723" y="5352277"/>
            <a:ext cx="444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b="1" dirty="0" smtClean="0">
                <a:solidFill>
                  <a:srgbClr val="0000FF"/>
                </a:solidFill>
              </a:rPr>
              <a:t>b</a:t>
            </a:r>
            <a:r>
              <a:rPr lang="en-US" sz="800" b="1" baseline="-25000" dirty="0" smtClean="0">
                <a:solidFill>
                  <a:srgbClr val="0000FF"/>
                </a:solidFill>
              </a:rPr>
              <a:t>6</a:t>
            </a:r>
          </a:p>
          <a:p>
            <a:pPr algn="ctr"/>
            <a:r>
              <a:rPr lang="en-US" sz="800" b="1" dirty="0" smtClean="0">
                <a:solidFill>
                  <a:srgbClr val="0000FF"/>
                </a:solidFill>
              </a:rPr>
              <a:t>757.5</a:t>
            </a:r>
            <a:endParaRPr lang="en-US" sz="800" b="1" dirty="0">
              <a:solidFill>
                <a:srgbClr val="0000FF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3419479" y="4869059"/>
            <a:ext cx="233711" cy="197004"/>
          </a:xfrm>
          <a:prstGeom prst="straightConnector1">
            <a:avLst/>
          </a:prstGeom>
          <a:ln w="19050">
            <a:solidFill>
              <a:srgbClr val="008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3984006" y="5185007"/>
            <a:ext cx="233711" cy="197004"/>
          </a:xfrm>
          <a:prstGeom prst="straightConnector1">
            <a:avLst/>
          </a:prstGeom>
          <a:ln w="19050">
            <a:solidFill>
              <a:srgbClr val="008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3231930" y="2451403"/>
            <a:ext cx="2834496" cy="386579"/>
            <a:chOff x="3257946" y="2533177"/>
            <a:chExt cx="2834496" cy="386579"/>
          </a:xfrm>
        </p:grpSpPr>
        <p:cxnSp>
          <p:nvCxnSpPr>
            <p:cNvPr id="18" name="Straight Arrow Connector 17"/>
            <p:cNvCxnSpPr/>
            <p:nvPr/>
          </p:nvCxnSpPr>
          <p:spPr>
            <a:xfrm flipH="1" flipV="1">
              <a:off x="4029931" y="2722752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 flipV="1">
              <a:off x="3257946" y="2533182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 flipV="1">
              <a:off x="5267716" y="2533177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H="1" flipV="1">
              <a:off x="5858731" y="2594509"/>
              <a:ext cx="233711" cy="197004"/>
            </a:xfrm>
            <a:prstGeom prst="straightConnector1">
              <a:avLst/>
            </a:prstGeom>
            <a:ln w="19050">
              <a:solidFill>
                <a:srgbClr val="FF00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6115020" y="658761"/>
            <a:ext cx="388248" cy="5745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300"/>
              </a:spcAft>
            </a:pPr>
            <a:r>
              <a:rPr lang="en-US" sz="1400" dirty="0" smtClean="0">
                <a:solidFill>
                  <a:srgbClr val="008000"/>
                </a:solidFill>
              </a:rPr>
              <a:t>+2</a:t>
            </a:r>
          </a:p>
          <a:p>
            <a:pPr>
              <a:spcAft>
                <a:spcPts val="300"/>
              </a:spcAft>
            </a:pPr>
            <a:r>
              <a:rPr lang="en-US" sz="1400" dirty="0" smtClean="0">
                <a:solidFill>
                  <a:srgbClr val="008000"/>
                </a:solidFill>
              </a:rPr>
              <a:t>+3</a:t>
            </a:r>
            <a:endParaRPr lang="en-US" sz="1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735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Performance of Spectrum Mill ID/Localization Algorithm Revisions 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212293-03F1-44AD-A1A3-3358B88E83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67"/>
          <a:stretch/>
        </p:blipFill>
        <p:spPr bwMode="auto">
          <a:xfrm>
            <a:off x="124170" y="2920862"/>
            <a:ext cx="6506520" cy="12154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624"/>
          <a:stretch/>
        </p:blipFill>
        <p:spPr bwMode="auto">
          <a:xfrm>
            <a:off x="124170" y="790442"/>
            <a:ext cx="6511092" cy="12955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2752725" y="4191846"/>
            <a:ext cx="332422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u="sng" dirty="0" smtClean="0"/>
              <a:t>SM_35_NLPpref </a:t>
            </a:r>
          </a:p>
          <a:p>
            <a:r>
              <a:rPr lang="en-US" sz="1400" b="1" dirty="0" smtClean="0"/>
              <a:t>(neutral loss of phosphate preferred)</a:t>
            </a:r>
          </a:p>
          <a:p>
            <a:r>
              <a:rPr lang="en-US" sz="1400" b="1" dirty="0" smtClean="0"/>
              <a:t>Distort  fragment ion </a:t>
            </a:r>
            <a:r>
              <a:rPr lang="en-US" sz="1400" b="1" dirty="0" smtClean="0"/>
              <a:t>type </a:t>
            </a:r>
            <a:r>
              <a:rPr lang="en-US" sz="1400" b="1" dirty="0" smtClean="0"/>
              <a:t>scores</a:t>
            </a:r>
          </a:p>
          <a:p>
            <a:r>
              <a:rPr lang="en-US" sz="1400" b="1" dirty="0" smtClean="0"/>
              <a:t>So that</a:t>
            </a:r>
            <a:endParaRPr lang="en-US" sz="1400" b="1" dirty="0" smtClean="0"/>
          </a:p>
          <a:p>
            <a:r>
              <a:rPr lang="en-US" sz="1400" b="1" dirty="0"/>
              <a:t>2 H</a:t>
            </a:r>
            <a:r>
              <a:rPr lang="en-US" sz="1400" b="1" baseline="-25000" dirty="0"/>
              <a:t>3</a:t>
            </a:r>
            <a:r>
              <a:rPr lang="en-US" sz="1400" b="1" dirty="0"/>
              <a:t>PO</a:t>
            </a:r>
            <a:r>
              <a:rPr lang="en-US" sz="1400" b="1" baseline="-25000" dirty="0"/>
              <a:t>4</a:t>
            </a:r>
            <a:r>
              <a:rPr lang="en-US" sz="1400" b="1" dirty="0"/>
              <a:t> loss </a:t>
            </a:r>
            <a:endParaRPr lang="en-US" sz="1400" b="1" dirty="0" smtClean="0"/>
          </a:p>
          <a:p>
            <a:r>
              <a:rPr lang="en-US" sz="1400" b="1" dirty="0" smtClean="0"/>
              <a:t>beats</a:t>
            </a:r>
            <a:endParaRPr lang="en-US" sz="1400" b="1" dirty="0" smtClean="0"/>
          </a:p>
          <a:p>
            <a:r>
              <a:rPr lang="en-US" sz="1400" b="1" dirty="0" smtClean="0"/>
              <a:t>2 </a:t>
            </a:r>
            <a:r>
              <a:rPr lang="en-US" sz="1400" b="1" dirty="0"/>
              <a:t>H</a:t>
            </a:r>
            <a:r>
              <a:rPr lang="en-US" sz="1400" b="1" baseline="-25000" dirty="0"/>
              <a:t>2</a:t>
            </a:r>
            <a:r>
              <a:rPr lang="en-US" sz="1400" b="1" dirty="0"/>
              <a:t>O loss</a:t>
            </a:r>
          </a:p>
        </p:txBody>
      </p:sp>
      <p:sp>
        <p:nvSpPr>
          <p:cNvPr id="20" name="Left Brace 19"/>
          <p:cNvSpPr/>
          <p:nvPr/>
        </p:nvSpPr>
        <p:spPr>
          <a:xfrm flipH="1">
            <a:off x="4534315" y="3435626"/>
            <a:ext cx="248065" cy="588893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630690" y="1753262"/>
            <a:ext cx="251331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For alternate localizations</a:t>
            </a:r>
          </a:p>
          <a:p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hould 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sz="1400" b="1" baseline="-25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PO</a:t>
            </a:r>
            <a:r>
              <a:rPr lang="en-US" sz="1400" b="1" baseline="-25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loss ions be</a:t>
            </a:r>
          </a:p>
          <a:p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preferred to H</a:t>
            </a:r>
            <a:r>
              <a:rPr lang="en-US" sz="14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O loss?</a:t>
            </a:r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Recover accompanying</a:t>
            </a:r>
          </a:p>
          <a:p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b/y ions by decreasing CE?</a:t>
            </a:r>
          </a:p>
          <a:p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Is this more an </a:t>
            </a:r>
            <a:r>
              <a:rPr lang="en-US" sz="1400" b="1" dirty="0" err="1" smtClean="0">
                <a:solidFill>
                  <a:schemeClr val="accent6">
                    <a:lumMod val="75000"/>
                  </a:schemeClr>
                </a:solidFill>
              </a:rPr>
              <a:t>iTRAQ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 issue or an HCD feature?</a:t>
            </a:r>
          </a:p>
          <a:p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400" b="1" dirty="0" smtClean="0"/>
              <a:t>Comparing different parent charge MS/MS of same</a:t>
            </a:r>
          </a:p>
          <a:p>
            <a:r>
              <a:rPr lang="en-US" sz="1400" b="1" dirty="0" smtClean="0"/>
              <a:t>peptide very helpful.</a:t>
            </a:r>
            <a:endParaRPr lang="en-US" sz="1400" b="1" dirty="0"/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886" b="50364"/>
          <a:stretch/>
        </p:blipFill>
        <p:spPr bwMode="auto">
          <a:xfrm>
            <a:off x="124170" y="2257425"/>
            <a:ext cx="6511092" cy="224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73740" y="4191846"/>
            <a:ext cx="233611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u="sng" dirty="0" smtClean="0"/>
              <a:t>SM_35</a:t>
            </a:r>
          </a:p>
          <a:p>
            <a:r>
              <a:rPr lang="en-US" sz="1400" b="1" dirty="0" smtClean="0"/>
              <a:t>Score: y- H</a:t>
            </a:r>
            <a:r>
              <a:rPr lang="en-US" sz="1400" b="1" baseline="-25000" dirty="0" smtClean="0"/>
              <a:t>3</a:t>
            </a:r>
            <a:r>
              <a:rPr lang="en-US" sz="1400" b="1" dirty="0" smtClean="0"/>
              <a:t>PO</a:t>
            </a:r>
            <a:r>
              <a:rPr lang="en-US" sz="1400" b="1" baseline="-25000" dirty="0" smtClean="0"/>
              <a:t>4</a:t>
            </a:r>
            <a:r>
              <a:rPr lang="en-US" sz="1400" b="1" dirty="0" smtClean="0"/>
              <a:t> = y-H</a:t>
            </a:r>
            <a:r>
              <a:rPr lang="en-US" sz="1400" b="1" baseline="-25000" dirty="0" smtClean="0"/>
              <a:t>2</a:t>
            </a:r>
            <a:r>
              <a:rPr lang="en-US" sz="1400" b="1" dirty="0" smtClean="0"/>
              <a:t>O</a:t>
            </a:r>
          </a:p>
          <a:p>
            <a:r>
              <a:rPr lang="en-US" sz="1400" b="1" dirty="0"/>
              <a:t>Score: </a:t>
            </a:r>
            <a:r>
              <a:rPr lang="en-US" sz="1400" b="1" dirty="0" smtClean="0"/>
              <a:t>b- </a:t>
            </a:r>
            <a:r>
              <a:rPr lang="en-US" sz="1400" b="1" dirty="0"/>
              <a:t>H</a:t>
            </a:r>
            <a:r>
              <a:rPr lang="en-US" sz="1400" b="1" baseline="-25000" dirty="0"/>
              <a:t>3</a:t>
            </a:r>
            <a:r>
              <a:rPr lang="en-US" sz="1400" b="1" dirty="0"/>
              <a:t>PO</a:t>
            </a:r>
            <a:r>
              <a:rPr lang="en-US" sz="1400" b="1" baseline="-25000" dirty="0"/>
              <a:t>4</a:t>
            </a:r>
            <a:r>
              <a:rPr lang="en-US" sz="1400" b="1" dirty="0"/>
              <a:t> = </a:t>
            </a:r>
            <a:r>
              <a:rPr lang="en-US" sz="1400" b="1" dirty="0" smtClean="0"/>
              <a:t>b-H</a:t>
            </a:r>
            <a:r>
              <a:rPr lang="en-US" sz="1400" b="1" baseline="-25000" dirty="0" smtClean="0"/>
              <a:t>2</a:t>
            </a:r>
            <a:r>
              <a:rPr lang="en-US" sz="1400" b="1" dirty="0" smtClean="0"/>
              <a:t>O</a:t>
            </a:r>
            <a:endParaRPr lang="en-US" sz="1400" b="1" dirty="0"/>
          </a:p>
        </p:txBody>
      </p:sp>
      <p:sp>
        <p:nvSpPr>
          <p:cNvPr id="15" name="Rectangle 14"/>
          <p:cNvSpPr/>
          <p:nvPr/>
        </p:nvSpPr>
        <p:spPr>
          <a:xfrm>
            <a:off x="1576586" y="2459834"/>
            <a:ext cx="36062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accent3">
                    <a:lumMod val="50000"/>
                  </a:schemeClr>
                </a:solidFill>
              </a:rPr>
              <a:t>NPA: no possible ambiguity (only 1 STY in peptide)</a:t>
            </a:r>
            <a:endParaRPr lang="en-US" sz="11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148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1_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4D4D4D"/>
        </a:dk1>
        <a:lt1>
          <a:srgbClr val="FFFFFF"/>
        </a:lt1>
        <a:dk2>
          <a:srgbClr val="003399"/>
        </a:dk2>
        <a:lt2>
          <a:srgbClr val="663366"/>
        </a:lt2>
        <a:accent1>
          <a:srgbClr val="3366CC"/>
        </a:accent1>
        <a:accent2>
          <a:srgbClr val="CC6600"/>
        </a:accent2>
        <a:accent3>
          <a:srgbClr val="FFFFFF"/>
        </a:accent3>
        <a:accent4>
          <a:srgbClr val="404040"/>
        </a:accent4>
        <a:accent5>
          <a:srgbClr val="ADB8E2"/>
        </a:accent5>
        <a:accent6>
          <a:srgbClr val="B95C00"/>
        </a:accent6>
        <a:hlink>
          <a:srgbClr val="66CCFF"/>
        </a:hlink>
        <a:folHlink>
          <a:srgbClr val="FFFF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31617</TotalTime>
  <Words>453</Words>
  <Application>Microsoft Office PowerPoint</Application>
  <PresentationFormat>On-screen Show (4:3)</PresentationFormat>
  <Paragraphs>161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1_Default Design</vt:lpstr>
      <vt:lpstr>Taming Errors for Peptides with Post-Translational Modifications  Bioinformatics for MS Interest Group ASMS June 16, 2014 Baltimore, MD</vt:lpstr>
      <vt:lpstr>Making Inaccurate FDR Estimates</vt:lpstr>
      <vt:lpstr>Variable Modifications Expand the Search Space</vt:lpstr>
      <vt:lpstr>FDR across Multiple Experiments or Replicates</vt:lpstr>
      <vt:lpstr>Where can we make Improvements?</vt:lpstr>
      <vt:lpstr>y-H3PO4 or y-H2O Ions?</vt:lpstr>
      <vt:lpstr>y-H3PO4 not y-H2O Ions</vt:lpstr>
      <vt:lpstr>Performance of Spectrum Mill ID/Localization Algorithm Revisions </vt:lpstr>
    </vt:vector>
  </TitlesOfParts>
  <Company>MPI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ldelucia</dc:creator>
  <cp:lastModifiedBy>Karl Clauser</cp:lastModifiedBy>
  <cp:revision>315</cp:revision>
  <dcterms:created xsi:type="dcterms:W3CDTF">2003-03-06T15:35:22Z</dcterms:created>
  <dcterms:modified xsi:type="dcterms:W3CDTF">2014-06-14T15:15:04Z</dcterms:modified>
</cp:coreProperties>
</file>