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</p:sldIdLst>
  <p:sldSz cx="14400213" cy="5400675"/>
  <p:notesSz cx="6858000" cy="9144000"/>
  <p:defaultTextStyle>
    <a:defPPr>
      <a:defRPr lang="en-US"/>
    </a:defPPr>
    <a:lvl1pPr marL="0" algn="l" defTabSz="837066" rtl="0" eaLnBrk="1" latinLnBrk="0" hangingPunct="1">
      <a:defRPr sz="1647" kern="1200">
        <a:solidFill>
          <a:schemeClr val="tx1"/>
        </a:solidFill>
        <a:latin typeface="+mn-lt"/>
        <a:ea typeface="+mn-ea"/>
        <a:cs typeface="+mn-cs"/>
      </a:defRPr>
    </a:lvl1pPr>
    <a:lvl2pPr marL="418534" algn="l" defTabSz="837066" rtl="0" eaLnBrk="1" latinLnBrk="0" hangingPunct="1">
      <a:defRPr sz="1647" kern="1200">
        <a:solidFill>
          <a:schemeClr val="tx1"/>
        </a:solidFill>
        <a:latin typeface="+mn-lt"/>
        <a:ea typeface="+mn-ea"/>
        <a:cs typeface="+mn-cs"/>
      </a:defRPr>
    </a:lvl2pPr>
    <a:lvl3pPr marL="837066" algn="l" defTabSz="837066" rtl="0" eaLnBrk="1" latinLnBrk="0" hangingPunct="1">
      <a:defRPr sz="1647" kern="1200">
        <a:solidFill>
          <a:schemeClr val="tx1"/>
        </a:solidFill>
        <a:latin typeface="+mn-lt"/>
        <a:ea typeface="+mn-ea"/>
        <a:cs typeface="+mn-cs"/>
      </a:defRPr>
    </a:lvl3pPr>
    <a:lvl4pPr marL="1255600" algn="l" defTabSz="837066" rtl="0" eaLnBrk="1" latinLnBrk="0" hangingPunct="1">
      <a:defRPr sz="1647" kern="1200">
        <a:solidFill>
          <a:schemeClr val="tx1"/>
        </a:solidFill>
        <a:latin typeface="+mn-lt"/>
        <a:ea typeface="+mn-ea"/>
        <a:cs typeface="+mn-cs"/>
      </a:defRPr>
    </a:lvl4pPr>
    <a:lvl5pPr marL="1674132" algn="l" defTabSz="837066" rtl="0" eaLnBrk="1" latinLnBrk="0" hangingPunct="1">
      <a:defRPr sz="1647" kern="1200">
        <a:solidFill>
          <a:schemeClr val="tx1"/>
        </a:solidFill>
        <a:latin typeface="+mn-lt"/>
        <a:ea typeface="+mn-ea"/>
        <a:cs typeface="+mn-cs"/>
      </a:defRPr>
    </a:lvl5pPr>
    <a:lvl6pPr marL="2092665" algn="l" defTabSz="837066" rtl="0" eaLnBrk="1" latinLnBrk="0" hangingPunct="1">
      <a:defRPr sz="1647" kern="1200">
        <a:solidFill>
          <a:schemeClr val="tx1"/>
        </a:solidFill>
        <a:latin typeface="+mn-lt"/>
        <a:ea typeface="+mn-ea"/>
        <a:cs typeface="+mn-cs"/>
      </a:defRPr>
    </a:lvl6pPr>
    <a:lvl7pPr marL="2511199" algn="l" defTabSz="837066" rtl="0" eaLnBrk="1" latinLnBrk="0" hangingPunct="1">
      <a:defRPr sz="1647" kern="1200">
        <a:solidFill>
          <a:schemeClr val="tx1"/>
        </a:solidFill>
        <a:latin typeface="+mn-lt"/>
        <a:ea typeface="+mn-ea"/>
        <a:cs typeface="+mn-cs"/>
      </a:defRPr>
    </a:lvl7pPr>
    <a:lvl8pPr marL="2929731" algn="l" defTabSz="837066" rtl="0" eaLnBrk="1" latinLnBrk="0" hangingPunct="1">
      <a:defRPr sz="1647" kern="1200">
        <a:solidFill>
          <a:schemeClr val="tx1"/>
        </a:solidFill>
        <a:latin typeface="+mn-lt"/>
        <a:ea typeface="+mn-ea"/>
        <a:cs typeface="+mn-cs"/>
      </a:defRPr>
    </a:lvl8pPr>
    <a:lvl9pPr marL="3348263" algn="l" defTabSz="837066" rtl="0" eaLnBrk="1" latinLnBrk="0" hangingPunct="1">
      <a:defRPr sz="1647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590" autoAdjust="0"/>
    <p:restoredTop sz="94660"/>
  </p:normalViewPr>
  <p:slideViewPr>
    <p:cSldViewPr snapToGrid="0">
      <p:cViewPr varScale="1">
        <p:scale>
          <a:sx n="145" d="100"/>
          <a:sy n="145" d="100"/>
        </p:scale>
        <p:origin x="174" y="12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00027" y="883861"/>
            <a:ext cx="10800160" cy="1880235"/>
          </a:xfrm>
        </p:spPr>
        <p:txBody>
          <a:bodyPr anchor="b"/>
          <a:lstStyle>
            <a:lvl1pPr algn="ctr">
              <a:defRPr sz="4725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00027" y="2836605"/>
            <a:ext cx="10800160" cy="1303913"/>
          </a:xfrm>
        </p:spPr>
        <p:txBody>
          <a:bodyPr/>
          <a:lstStyle>
            <a:lvl1pPr marL="0" indent="0" algn="ctr">
              <a:buNone/>
              <a:defRPr sz="1890"/>
            </a:lvl1pPr>
            <a:lvl2pPr marL="360045" indent="0" algn="ctr">
              <a:buNone/>
              <a:defRPr sz="1575"/>
            </a:lvl2pPr>
            <a:lvl3pPr marL="720090" indent="0" algn="ctr">
              <a:buNone/>
              <a:defRPr sz="1418"/>
            </a:lvl3pPr>
            <a:lvl4pPr marL="1080135" indent="0" algn="ctr">
              <a:buNone/>
              <a:defRPr sz="1260"/>
            </a:lvl4pPr>
            <a:lvl5pPr marL="1440180" indent="0" algn="ctr">
              <a:buNone/>
              <a:defRPr sz="1260"/>
            </a:lvl5pPr>
            <a:lvl6pPr marL="1800225" indent="0" algn="ctr">
              <a:buNone/>
              <a:defRPr sz="1260"/>
            </a:lvl6pPr>
            <a:lvl7pPr marL="2160270" indent="0" algn="ctr">
              <a:buNone/>
              <a:defRPr sz="1260"/>
            </a:lvl7pPr>
            <a:lvl8pPr marL="2520315" indent="0" algn="ctr">
              <a:buNone/>
              <a:defRPr sz="1260"/>
            </a:lvl8pPr>
            <a:lvl9pPr marL="2880360" indent="0" algn="ctr">
              <a:buNone/>
              <a:defRPr sz="126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49747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300201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305152" y="287536"/>
            <a:ext cx="3105046" cy="457682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015" y="287536"/>
            <a:ext cx="9135135" cy="4576822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14882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356771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2514" y="1346419"/>
            <a:ext cx="12420184" cy="2246530"/>
          </a:xfrm>
        </p:spPr>
        <p:txBody>
          <a:bodyPr anchor="b"/>
          <a:lstStyle>
            <a:lvl1pPr>
              <a:defRPr sz="4725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82514" y="3614203"/>
            <a:ext cx="12420184" cy="1181397"/>
          </a:xfrm>
        </p:spPr>
        <p:txBody>
          <a:bodyPr/>
          <a:lstStyle>
            <a:lvl1pPr marL="0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1pPr>
            <a:lvl2pPr marL="360045" indent="0">
              <a:buNone/>
              <a:defRPr sz="1575">
                <a:solidFill>
                  <a:schemeClr val="tx1">
                    <a:tint val="75000"/>
                  </a:schemeClr>
                </a:solidFill>
              </a:defRPr>
            </a:lvl2pPr>
            <a:lvl3pPr marL="720090" indent="0">
              <a:buNone/>
              <a:defRPr sz="1418">
                <a:solidFill>
                  <a:schemeClr val="tx1">
                    <a:tint val="75000"/>
                  </a:schemeClr>
                </a:solidFill>
              </a:defRPr>
            </a:lvl3pPr>
            <a:lvl4pPr marL="1080135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4pPr>
            <a:lvl5pPr marL="1440180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5pPr>
            <a:lvl6pPr marL="1800225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6pPr>
            <a:lvl7pPr marL="2160270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7pPr>
            <a:lvl8pPr marL="2520315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8pPr>
            <a:lvl9pPr marL="2880360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37144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90014" y="1437680"/>
            <a:ext cx="6120091" cy="34266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290108" y="1437680"/>
            <a:ext cx="6120091" cy="34266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8417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1890" y="287536"/>
            <a:ext cx="12420184" cy="104388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1891" y="1323916"/>
            <a:ext cx="6091965" cy="648831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60045" indent="0">
              <a:buNone/>
              <a:defRPr sz="1575" b="1"/>
            </a:lvl2pPr>
            <a:lvl3pPr marL="720090" indent="0">
              <a:buNone/>
              <a:defRPr sz="1418" b="1"/>
            </a:lvl3pPr>
            <a:lvl4pPr marL="1080135" indent="0">
              <a:buNone/>
              <a:defRPr sz="1260" b="1"/>
            </a:lvl4pPr>
            <a:lvl5pPr marL="1440180" indent="0">
              <a:buNone/>
              <a:defRPr sz="1260" b="1"/>
            </a:lvl5pPr>
            <a:lvl6pPr marL="1800225" indent="0">
              <a:buNone/>
              <a:defRPr sz="1260" b="1"/>
            </a:lvl6pPr>
            <a:lvl7pPr marL="2160270" indent="0">
              <a:buNone/>
              <a:defRPr sz="1260" b="1"/>
            </a:lvl7pPr>
            <a:lvl8pPr marL="2520315" indent="0">
              <a:buNone/>
              <a:defRPr sz="1260" b="1"/>
            </a:lvl8pPr>
            <a:lvl9pPr marL="2880360" indent="0">
              <a:buNone/>
              <a:defRPr sz="126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91891" y="1972747"/>
            <a:ext cx="6091965" cy="2901613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290108" y="1323916"/>
            <a:ext cx="6121966" cy="648831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60045" indent="0">
              <a:buNone/>
              <a:defRPr sz="1575" b="1"/>
            </a:lvl2pPr>
            <a:lvl3pPr marL="720090" indent="0">
              <a:buNone/>
              <a:defRPr sz="1418" b="1"/>
            </a:lvl3pPr>
            <a:lvl4pPr marL="1080135" indent="0">
              <a:buNone/>
              <a:defRPr sz="1260" b="1"/>
            </a:lvl4pPr>
            <a:lvl5pPr marL="1440180" indent="0">
              <a:buNone/>
              <a:defRPr sz="1260" b="1"/>
            </a:lvl5pPr>
            <a:lvl6pPr marL="1800225" indent="0">
              <a:buNone/>
              <a:defRPr sz="1260" b="1"/>
            </a:lvl6pPr>
            <a:lvl7pPr marL="2160270" indent="0">
              <a:buNone/>
              <a:defRPr sz="1260" b="1"/>
            </a:lvl7pPr>
            <a:lvl8pPr marL="2520315" indent="0">
              <a:buNone/>
              <a:defRPr sz="1260" b="1"/>
            </a:lvl8pPr>
            <a:lvl9pPr marL="2880360" indent="0">
              <a:buNone/>
              <a:defRPr sz="126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290108" y="1972747"/>
            <a:ext cx="6121966" cy="2901613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78723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41831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661874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1891" y="360045"/>
            <a:ext cx="4644443" cy="1260158"/>
          </a:xfrm>
        </p:spPr>
        <p:txBody>
          <a:bodyPr anchor="b"/>
          <a:lstStyle>
            <a:lvl1pPr>
              <a:defRPr sz="252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21966" y="777597"/>
            <a:ext cx="7290108" cy="3837980"/>
          </a:xfrm>
        </p:spPr>
        <p:txBody>
          <a:bodyPr/>
          <a:lstStyle>
            <a:lvl1pPr>
              <a:defRPr sz="2520"/>
            </a:lvl1pPr>
            <a:lvl2pPr>
              <a:defRPr sz="2205"/>
            </a:lvl2pPr>
            <a:lvl3pPr>
              <a:defRPr sz="1890"/>
            </a:lvl3pPr>
            <a:lvl4pPr>
              <a:defRPr sz="1575"/>
            </a:lvl4pPr>
            <a:lvl5pPr>
              <a:defRPr sz="1575"/>
            </a:lvl5pPr>
            <a:lvl6pPr>
              <a:defRPr sz="1575"/>
            </a:lvl6pPr>
            <a:lvl7pPr>
              <a:defRPr sz="1575"/>
            </a:lvl7pPr>
            <a:lvl8pPr>
              <a:defRPr sz="1575"/>
            </a:lvl8pPr>
            <a:lvl9pPr>
              <a:defRPr sz="1575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91891" y="1620202"/>
            <a:ext cx="4644443" cy="3001626"/>
          </a:xfrm>
        </p:spPr>
        <p:txBody>
          <a:bodyPr/>
          <a:lstStyle>
            <a:lvl1pPr marL="0" indent="0">
              <a:buNone/>
              <a:defRPr sz="1260"/>
            </a:lvl1pPr>
            <a:lvl2pPr marL="360045" indent="0">
              <a:buNone/>
              <a:defRPr sz="1103"/>
            </a:lvl2pPr>
            <a:lvl3pPr marL="720090" indent="0">
              <a:buNone/>
              <a:defRPr sz="945"/>
            </a:lvl3pPr>
            <a:lvl4pPr marL="1080135" indent="0">
              <a:buNone/>
              <a:defRPr sz="788"/>
            </a:lvl4pPr>
            <a:lvl5pPr marL="1440180" indent="0">
              <a:buNone/>
              <a:defRPr sz="788"/>
            </a:lvl5pPr>
            <a:lvl6pPr marL="1800225" indent="0">
              <a:buNone/>
              <a:defRPr sz="788"/>
            </a:lvl6pPr>
            <a:lvl7pPr marL="2160270" indent="0">
              <a:buNone/>
              <a:defRPr sz="788"/>
            </a:lvl7pPr>
            <a:lvl8pPr marL="2520315" indent="0">
              <a:buNone/>
              <a:defRPr sz="788"/>
            </a:lvl8pPr>
            <a:lvl9pPr marL="2880360" indent="0">
              <a:buNone/>
              <a:defRPr sz="788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536414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1891" y="360045"/>
            <a:ext cx="4644443" cy="1260158"/>
          </a:xfrm>
        </p:spPr>
        <p:txBody>
          <a:bodyPr anchor="b"/>
          <a:lstStyle>
            <a:lvl1pPr>
              <a:defRPr sz="252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121966" y="777597"/>
            <a:ext cx="7290108" cy="3837980"/>
          </a:xfrm>
        </p:spPr>
        <p:txBody>
          <a:bodyPr anchor="t"/>
          <a:lstStyle>
            <a:lvl1pPr marL="0" indent="0">
              <a:buNone/>
              <a:defRPr sz="2520"/>
            </a:lvl1pPr>
            <a:lvl2pPr marL="360045" indent="0">
              <a:buNone/>
              <a:defRPr sz="2205"/>
            </a:lvl2pPr>
            <a:lvl3pPr marL="720090" indent="0">
              <a:buNone/>
              <a:defRPr sz="1890"/>
            </a:lvl3pPr>
            <a:lvl4pPr marL="1080135" indent="0">
              <a:buNone/>
              <a:defRPr sz="1575"/>
            </a:lvl4pPr>
            <a:lvl5pPr marL="1440180" indent="0">
              <a:buNone/>
              <a:defRPr sz="1575"/>
            </a:lvl5pPr>
            <a:lvl6pPr marL="1800225" indent="0">
              <a:buNone/>
              <a:defRPr sz="1575"/>
            </a:lvl6pPr>
            <a:lvl7pPr marL="2160270" indent="0">
              <a:buNone/>
              <a:defRPr sz="1575"/>
            </a:lvl7pPr>
            <a:lvl8pPr marL="2520315" indent="0">
              <a:buNone/>
              <a:defRPr sz="1575"/>
            </a:lvl8pPr>
            <a:lvl9pPr marL="2880360" indent="0">
              <a:buNone/>
              <a:defRPr sz="1575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91891" y="1620202"/>
            <a:ext cx="4644443" cy="3001626"/>
          </a:xfrm>
        </p:spPr>
        <p:txBody>
          <a:bodyPr/>
          <a:lstStyle>
            <a:lvl1pPr marL="0" indent="0">
              <a:buNone/>
              <a:defRPr sz="1260"/>
            </a:lvl1pPr>
            <a:lvl2pPr marL="360045" indent="0">
              <a:buNone/>
              <a:defRPr sz="1103"/>
            </a:lvl2pPr>
            <a:lvl3pPr marL="720090" indent="0">
              <a:buNone/>
              <a:defRPr sz="945"/>
            </a:lvl3pPr>
            <a:lvl4pPr marL="1080135" indent="0">
              <a:buNone/>
              <a:defRPr sz="788"/>
            </a:lvl4pPr>
            <a:lvl5pPr marL="1440180" indent="0">
              <a:buNone/>
              <a:defRPr sz="788"/>
            </a:lvl5pPr>
            <a:lvl6pPr marL="1800225" indent="0">
              <a:buNone/>
              <a:defRPr sz="788"/>
            </a:lvl6pPr>
            <a:lvl7pPr marL="2160270" indent="0">
              <a:buNone/>
              <a:defRPr sz="788"/>
            </a:lvl7pPr>
            <a:lvl8pPr marL="2520315" indent="0">
              <a:buNone/>
              <a:defRPr sz="788"/>
            </a:lvl8pPr>
            <a:lvl9pPr marL="2880360" indent="0">
              <a:buNone/>
              <a:defRPr sz="788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195162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90015" y="287536"/>
            <a:ext cx="12420184" cy="104388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0015" y="1437680"/>
            <a:ext cx="12420184" cy="342667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015" y="5005626"/>
            <a:ext cx="3240048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4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244C40-C245-4C3E-9D69-DE5484E4E2DA}" type="datetimeFigureOut">
              <a:rPr lang="en-GB" smtClean="0"/>
              <a:t>13/10/2022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770071" y="5005626"/>
            <a:ext cx="4860072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4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170150" y="5005626"/>
            <a:ext cx="3240048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4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AA40C2-E863-4564-AD5B-6353A0BFEE2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4630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720090" rtl="0" eaLnBrk="1" latinLnBrk="0" hangingPunct="1">
        <a:lnSpc>
          <a:spcPct val="90000"/>
        </a:lnSpc>
        <a:spcBef>
          <a:spcPct val="0"/>
        </a:spcBef>
        <a:buNone/>
        <a:defRPr sz="346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0023" indent="-180023" algn="l" defTabSz="720090" rtl="0" eaLnBrk="1" latinLnBrk="0" hangingPunct="1">
        <a:lnSpc>
          <a:spcPct val="90000"/>
        </a:lnSpc>
        <a:spcBef>
          <a:spcPts val="788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1pPr>
      <a:lvl2pPr marL="54006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0011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575" kern="1200">
          <a:solidFill>
            <a:schemeClr val="tx1"/>
          </a:solidFill>
          <a:latin typeface="+mn-lt"/>
          <a:ea typeface="+mn-ea"/>
          <a:cs typeface="+mn-cs"/>
        </a:defRPr>
      </a:lvl3pPr>
      <a:lvl4pPr marL="126015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4pPr>
      <a:lvl5pPr marL="162020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5pPr>
      <a:lvl6pPr marL="198024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6pPr>
      <a:lvl7pPr marL="234029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7pPr>
      <a:lvl8pPr marL="270033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8pPr>
      <a:lvl9pPr marL="306038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1pPr>
      <a:lvl2pPr marL="36004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2pPr>
      <a:lvl3pPr marL="72009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3pPr>
      <a:lvl4pPr marL="108013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4pPr>
      <a:lvl5pPr marL="144018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5pPr>
      <a:lvl6pPr marL="180022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6pPr>
      <a:lvl7pPr marL="216027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7pPr>
      <a:lvl8pPr marL="252031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8pPr>
      <a:lvl9pPr marL="288036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TextBox 261"/>
          <p:cNvSpPr txBox="1"/>
          <p:nvPr/>
        </p:nvSpPr>
        <p:spPr>
          <a:xfrm>
            <a:off x="123596" y="606212"/>
            <a:ext cx="36420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0" b="1" dirty="0" smtClean="0"/>
              <a:t>h</a:t>
            </a:r>
            <a:r>
              <a:rPr lang="en-GB" sz="1600" b="1" baseline="-25000" dirty="0" smtClean="0"/>
              <a:t>1</a:t>
            </a:r>
          </a:p>
          <a:p>
            <a:r>
              <a:rPr lang="en-GB" sz="1600" b="1" dirty="0" smtClean="0"/>
              <a:t>h</a:t>
            </a:r>
            <a:r>
              <a:rPr lang="en-GB" sz="1600" b="1" baseline="-25000" dirty="0" smtClean="0"/>
              <a:t>2</a:t>
            </a:r>
            <a:endParaRPr lang="en-GB" sz="1100" b="1" baseline="-25000" dirty="0"/>
          </a:p>
        </p:txBody>
      </p:sp>
      <p:sp>
        <p:nvSpPr>
          <p:cNvPr id="263" name="Rectangle 262"/>
          <p:cNvSpPr/>
          <p:nvPr/>
        </p:nvSpPr>
        <p:spPr>
          <a:xfrm>
            <a:off x="899733" y="2313364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4" name="Rectangle 263"/>
          <p:cNvSpPr/>
          <p:nvPr/>
        </p:nvSpPr>
        <p:spPr>
          <a:xfrm>
            <a:off x="899733" y="2554664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5" name="Rectangle 264"/>
          <p:cNvSpPr/>
          <p:nvPr/>
        </p:nvSpPr>
        <p:spPr>
          <a:xfrm>
            <a:off x="899733" y="2892022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6" name="Rectangle 265"/>
          <p:cNvSpPr/>
          <p:nvPr/>
        </p:nvSpPr>
        <p:spPr>
          <a:xfrm>
            <a:off x="899732" y="3133322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7" name="Rectangle 266"/>
          <p:cNvSpPr/>
          <p:nvPr/>
        </p:nvSpPr>
        <p:spPr>
          <a:xfrm>
            <a:off x="899732" y="3465138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8" name="Rectangle 267"/>
          <p:cNvSpPr/>
          <p:nvPr/>
        </p:nvSpPr>
        <p:spPr>
          <a:xfrm>
            <a:off x="899732" y="3706438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9" name="Rectangle 268"/>
          <p:cNvSpPr/>
          <p:nvPr/>
        </p:nvSpPr>
        <p:spPr>
          <a:xfrm>
            <a:off x="899732" y="4044604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0" name="Rectangle 269"/>
          <p:cNvSpPr/>
          <p:nvPr/>
        </p:nvSpPr>
        <p:spPr>
          <a:xfrm>
            <a:off x="899732" y="4285904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1" name="Rectangle 270"/>
          <p:cNvSpPr/>
          <p:nvPr/>
        </p:nvSpPr>
        <p:spPr>
          <a:xfrm>
            <a:off x="899732" y="717088"/>
            <a:ext cx="2028077" cy="14212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2" name="Rectangle 271"/>
          <p:cNvSpPr/>
          <p:nvPr/>
        </p:nvSpPr>
        <p:spPr>
          <a:xfrm>
            <a:off x="899732" y="958388"/>
            <a:ext cx="2028077" cy="14212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3" name="Rectangle 272"/>
          <p:cNvSpPr/>
          <p:nvPr/>
        </p:nvSpPr>
        <p:spPr>
          <a:xfrm>
            <a:off x="3396895" y="2313364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4" name="Rectangle 273"/>
          <p:cNvSpPr/>
          <p:nvPr/>
        </p:nvSpPr>
        <p:spPr>
          <a:xfrm>
            <a:off x="3396895" y="2554664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5" name="Rectangle 274"/>
          <p:cNvSpPr/>
          <p:nvPr/>
        </p:nvSpPr>
        <p:spPr>
          <a:xfrm>
            <a:off x="3396895" y="2892022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6" name="Rectangle 275"/>
          <p:cNvSpPr/>
          <p:nvPr/>
        </p:nvSpPr>
        <p:spPr>
          <a:xfrm>
            <a:off x="3396894" y="3133322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7" name="Rectangle 276"/>
          <p:cNvSpPr/>
          <p:nvPr/>
        </p:nvSpPr>
        <p:spPr>
          <a:xfrm>
            <a:off x="3396894" y="3465138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8" name="Rectangle 277"/>
          <p:cNvSpPr/>
          <p:nvPr/>
        </p:nvSpPr>
        <p:spPr>
          <a:xfrm>
            <a:off x="3396894" y="3706438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9" name="Rectangle 278"/>
          <p:cNvSpPr/>
          <p:nvPr/>
        </p:nvSpPr>
        <p:spPr>
          <a:xfrm>
            <a:off x="3396894" y="4044604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0" name="Rectangle 279"/>
          <p:cNvSpPr/>
          <p:nvPr/>
        </p:nvSpPr>
        <p:spPr>
          <a:xfrm>
            <a:off x="3396894" y="4285904"/>
            <a:ext cx="2028077" cy="142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1" name="Rectangle 280"/>
          <p:cNvSpPr/>
          <p:nvPr/>
        </p:nvSpPr>
        <p:spPr>
          <a:xfrm>
            <a:off x="3396894" y="717088"/>
            <a:ext cx="2028077" cy="14212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2" name="Rectangle 281"/>
          <p:cNvSpPr/>
          <p:nvPr/>
        </p:nvSpPr>
        <p:spPr>
          <a:xfrm>
            <a:off x="3396894" y="958388"/>
            <a:ext cx="2028077" cy="14212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3" name="Rectangle 282"/>
          <p:cNvSpPr/>
          <p:nvPr/>
        </p:nvSpPr>
        <p:spPr>
          <a:xfrm>
            <a:off x="1490282" y="2313739"/>
            <a:ext cx="1437527" cy="14212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4" name="Rectangle 283"/>
          <p:cNvSpPr/>
          <p:nvPr/>
        </p:nvSpPr>
        <p:spPr>
          <a:xfrm>
            <a:off x="2545424" y="3133321"/>
            <a:ext cx="382385" cy="14212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5" name="Rectangle 284"/>
          <p:cNvSpPr/>
          <p:nvPr/>
        </p:nvSpPr>
        <p:spPr>
          <a:xfrm>
            <a:off x="1091867" y="4044604"/>
            <a:ext cx="1835944" cy="14212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6" name="Rectangle 285"/>
          <p:cNvSpPr/>
          <p:nvPr/>
        </p:nvSpPr>
        <p:spPr>
          <a:xfrm>
            <a:off x="2209045" y="2892021"/>
            <a:ext cx="718764" cy="14212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7" name="Rectangle 286"/>
          <p:cNvSpPr/>
          <p:nvPr/>
        </p:nvSpPr>
        <p:spPr>
          <a:xfrm>
            <a:off x="1325228" y="3705223"/>
            <a:ext cx="1602580" cy="14212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8" name="Rectangle 287"/>
          <p:cNvSpPr/>
          <p:nvPr/>
        </p:nvSpPr>
        <p:spPr>
          <a:xfrm>
            <a:off x="3396893" y="2892021"/>
            <a:ext cx="1796303" cy="14212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9" name="Rectangle 288"/>
          <p:cNvSpPr/>
          <p:nvPr/>
        </p:nvSpPr>
        <p:spPr>
          <a:xfrm>
            <a:off x="3396892" y="3704010"/>
            <a:ext cx="353267" cy="14212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0" name="Rectangle 289"/>
          <p:cNvSpPr/>
          <p:nvPr/>
        </p:nvSpPr>
        <p:spPr>
          <a:xfrm>
            <a:off x="3396891" y="4042178"/>
            <a:ext cx="1065997" cy="14212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1" name="Rectangle 290"/>
          <p:cNvSpPr/>
          <p:nvPr/>
        </p:nvSpPr>
        <p:spPr>
          <a:xfrm>
            <a:off x="3396892" y="2312151"/>
            <a:ext cx="1897270" cy="14212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2" name="Rectangle 291"/>
          <p:cNvSpPr/>
          <p:nvPr/>
        </p:nvSpPr>
        <p:spPr>
          <a:xfrm>
            <a:off x="3396892" y="3133320"/>
            <a:ext cx="524718" cy="14212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3" name="TextBox 292"/>
          <p:cNvSpPr txBox="1"/>
          <p:nvPr/>
        </p:nvSpPr>
        <p:spPr>
          <a:xfrm>
            <a:off x="3012379" y="2336684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600" b="1" dirty="0" smtClean="0"/>
              <a:t>1</a:t>
            </a:r>
            <a:endParaRPr lang="en-GB" sz="1600" b="1" dirty="0"/>
          </a:p>
        </p:txBody>
      </p:sp>
      <p:sp>
        <p:nvSpPr>
          <p:cNvPr id="294" name="TextBox 293"/>
          <p:cNvSpPr txBox="1"/>
          <p:nvPr/>
        </p:nvSpPr>
        <p:spPr>
          <a:xfrm>
            <a:off x="3015149" y="2915805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600" b="1" dirty="0" smtClean="0"/>
              <a:t>0</a:t>
            </a:r>
            <a:endParaRPr lang="en-GB" sz="1600" b="1" dirty="0"/>
          </a:p>
        </p:txBody>
      </p:sp>
      <p:sp>
        <p:nvSpPr>
          <p:cNvPr id="295" name="TextBox 294"/>
          <p:cNvSpPr txBox="1"/>
          <p:nvPr/>
        </p:nvSpPr>
        <p:spPr>
          <a:xfrm>
            <a:off x="3012379" y="3474197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600" b="1" dirty="0" smtClean="0"/>
              <a:t>0</a:t>
            </a:r>
            <a:endParaRPr lang="en-GB" sz="1600" b="1" dirty="0"/>
          </a:p>
        </p:txBody>
      </p:sp>
      <p:sp>
        <p:nvSpPr>
          <p:cNvPr id="296" name="TextBox 295"/>
          <p:cNvSpPr txBox="1"/>
          <p:nvPr/>
        </p:nvSpPr>
        <p:spPr>
          <a:xfrm>
            <a:off x="3015150" y="4065209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600" b="1" dirty="0" smtClean="0"/>
              <a:t>2</a:t>
            </a:r>
            <a:endParaRPr lang="en-GB" sz="1600" b="1" dirty="0"/>
          </a:p>
        </p:txBody>
      </p:sp>
      <p:sp>
        <p:nvSpPr>
          <p:cNvPr id="297" name="TextBox 296"/>
          <p:cNvSpPr txBox="1"/>
          <p:nvPr/>
        </p:nvSpPr>
        <p:spPr>
          <a:xfrm>
            <a:off x="53406" y="3079294"/>
            <a:ext cx="41069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800" b="1" dirty="0" smtClean="0"/>
              <a:t>H</a:t>
            </a:r>
            <a:endParaRPr lang="en-GB" b="1" dirty="0"/>
          </a:p>
        </p:txBody>
      </p:sp>
      <p:sp>
        <p:nvSpPr>
          <p:cNvPr id="298" name="Left Brace 297"/>
          <p:cNvSpPr/>
          <p:nvPr/>
        </p:nvSpPr>
        <p:spPr>
          <a:xfrm>
            <a:off x="581420" y="2278381"/>
            <a:ext cx="119042" cy="2147510"/>
          </a:xfrm>
          <a:prstGeom prst="leftBrac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aphicFrame>
        <p:nvGraphicFramePr>
          <p:cNvPr id="299" name="Table 29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7500604"/>
              </p:ext>
            </p:extLst>
          </p:nvPr>
        </p:nvGraphicFramePr>
        <p:xfrm>
          <a:off x="5762450" y="1865533"/>
          <a:ext cx="1080000" cy="266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40000">
                  <a:extLst>
                    <a:ext uri="{9D8B030D-6E8A-4147-A177-3AD203B41FA5}">
                      <a16:colId xmlns:a16="http://schemas.microsoft.com/office/drawing/2014/main" val="747017552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1138332091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solidFill>
                            <a:schemeClr val="bg1"/>
                          </a:solidFill>
                        </a:rPr>
                        <a:t>h</a:t>
                      </a:r>
                      <a:r>
                        <a:rPr lang="en-GB" sz="1600" b="1" baseline="-250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GB" sz="1600" b="1" baseline="-250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solidFill>
                            <a:schemeClr val="bg1"/>
                          </a:solidFill>
                        </a:rPr>
                        <a:t>h</a:t>
                      </a:r>
                      <a:r>
                        <a:rPr lang="en-GB" sz="1600" b="1" baseline="-25000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en-GB" sz="1600" b="1" baseline="-250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15758464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b="0" dirty="0" smtClean="0"/>
                        <a:t>0.45</a:t>
                      </a: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0.02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66980484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3188831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0.58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6001274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0.05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6594287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2900751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0.38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9920290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0.50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445145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0.02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60572275"/>
                  </a:ext>
                </a:extLst>
              </a:tr>
            </a:tbl>
          </a:graphicData>
        </a:graphic>
      </p:graphicFrame>
      <p:graphicFrame>
        <p:nvGraphicFramePr>
          <p:cNvPr id="300" name="Table 29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84487733"/>
              </p:ext>
            </p:extLst>
          </p:nvPr>
        </p:nvGraphicFramePr>
        <p:xfrm>
          <a:off x="7706291" y="2969751"/>
          <a:ext cx="1440000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60000">
                  <a:extLst>
                    <a:ext uri="{9D8B030D-6E8A-4147-A177-3AD203B41FA5}">
                      <a16:colId xmlns:a16="http://schemas.microsoft.com/office/drawing/2014/main" val="663442688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506475288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632148362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solidFill>
                            <a:schemeClr val="bg1"/>
                          </a:solidFill>
                        </a:rPr>
                        <a:t>h</a:t>
                      </a:r>
                      <a:r>
                        <a:rPr lang="en-GB" sz="1600" b="1" baseline="-250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GB" sz="1600" b="1" baseline="-250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solidFill>
                            <a:schemeClr val="bg1"/>
                          </a:solidFill>
                        </a:rPr>
                        <a:t>h</a:t>
                      </a:r>
                      <a:r>
                        <a:rPr lang="en-GB" sz="1600" b="1" baseline="-25000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en-GB" sz="1600" b="1" baseline="-250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8482484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b="1" dirty="0" smtClean="0"/>
                        <a:t>0</a:t>
                      </a:r>
                      <a:endParaRPr lang="en-GB" sz="1200" b="1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0.05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0.96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3960634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b="1" dirty="0" smtClean="0"/>
                        <a:t>1</a:t>
                      </a:r>
                      <a:endParaRPr lang="en-GB" sz="1200" b="1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0.45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0.02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236438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b="1" dirty="0" smtClean="0"/>
                        <a:t>2</a:t>
                      </a:r>
                      <a:endParaRPr lang="en-GB" sz="1200" b="1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0.50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0.02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00417767"/>
                  </a:ext>
                </a:extLst>
              </a:tr>
            </a:tbl>
          </a:graphicData>
        </a:graphic>
      </p:graphicFrame>
      <p:sp>
        <p:nvSpPr>
          <p:cNvPr id="301" name="Rectangle 300"/>
          <p:cNvSpPr/>
          <p:nvPr/>
        </p:nvSpPr>
        <p:spPr>
          <a:xfrm>
            <a:off x="2326564" y="4284689"/>
            <a:ext cx="595704" cy="14212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2" name="TextBox 301"/>
          <p:cNvSpPr txBox="1"/>
          <p:nvPr/>
        </p:nvSpPr>
        <p:spPr>
          <a:xfrm>
            <a:off x="3015946" y="729322"/>
            <a:ext cx="2888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600" b="1" dirty="0" smtClean="0"/>
              <a:t>1</a:t>
            </a:r>
            <a:endParaRPr lang="en-GB" sz="1600" b="1" dirty="0"/>
          </a:p>
        </p:txBody>
      </p:sp>
      <p:cxnSp>
        <p:nvCxnSpPr>
          <p:cNvPr id="303" name="Straight Connector 302"/>
          <p:cNvCxnSpPr/>
          <p:nvPr/>
        </p:nvCxnSpPr>
        <p:spPr>
          <a:xfrm>
            <a:off x="5762450" y="2221866"/>
            <a:ext cx="1080000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4" name="Straight Connector 303"/>
          <p:cNvCxnSpPr/>
          <p:nvPr/>
        </p:nvCxnSpPr>
        <p:spPr>
          <a:xfrm>
            <a:off x="5762450" y="2800988"/>
            <a:ext cx="1080000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5" name="Straight Connector 304"/>
          <p:cNvCxnSpPr/>
          <p:nvPr/>
        </p:nvCxnSpPr>
        <p:spPr>
          <a:xfrm>
            <a:off x="5762450" y="3380108"/>
            <a:ext cx="1080000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6" name="Straight Connector 305"/>
          <p:cNvCxnSpPr/>
          <p:nvPr/>
        </p:nvCxnSpPr>
        <p:spPr>
          <a:xfrm>
            <a:off x="5762450" y="3953688"/>
            <a:ext cx="1080000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7" name="Straight Connector 306"/>
          <p:cNvCxnSpPr/>
          <p:nvPr/>
        </p:nvCxnSpPr>
        <p:spPr>
          <a:xfrm>
            <a:off x="5762450" y="4516183"/>
            <a:ext cx="1080000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8" name="Straight Connector 307"/>
          <p:cNvCxnSpPr/>
          <p:nvPr/>
        </p:nvCxnSpPr>
        <p:spPr>
          <a:xfrm>
            <a:off x="8066291" y="3327253"/>
            <a:ext cx="1080000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9" name="Straight Connector 308"/>
          <p:cNvCxnSpPr/>
          <p:nvPr/>
        </p:nvCxnSpPr>
        <p:spPr>
          <a:xfrm flipV="1">
            <a:off x="8066291" y="3327253"/>
            <a:ext cx="0" cy="866498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10" name="Table 30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60298567"/>
              </p:ext>
            </p:extLst>
          </p:nvPr>
        </p:nvGraphicFramePr>
        <p:xfrm>
          <a:off x="10035840" y="2969839"/>
          <a:ext cx="1440000" cy="936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60000">
                  <a:extLst>
                    <a:ext uri="{9D8B030D-6E8A-4147-A177-3AD203B41FA5}">
                      <a16:colId xmlns:a16="http://schemas.microsoft.com/office/drawing/2014/main" val="663442688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506475288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632148362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solidFill>
                            <a:schemeClr val="bg1"/>
                          </a:solidFill>
                        </a:rPr>
                        <a:t>h</a:t>
                      </a:r>
                      <a:r>
                        <a:rPr lang="en-GB" sz="1600" b="1" baseline="-250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GB" sz="1600" b="1" baseline="-250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solidFill>
                            <a:schemeClr val="bg1"/>
                          </a:solidFill>
                        </a:rPr>
                        <a:t>h</a:t>
                      </a:r>
                      <a:r>
                        <a:rPr lang="en-GB" sz="1600" b="1" baseline="-25000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en-GB" sz="1600" b="1" baseline="-250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8482484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b="1" dirty="0" smtClean="0"/>
                        <a:t>0</a:t>
                      </a:r>
                      <a:endParaRPr lang="en-GB" sz="1200" b="1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0.05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0.96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3960634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b="1" dirty="0" smtClean="0"/>
                        <a:t>1</a:t>
                      </a:r>
                      <a:endParaRPr lang="en-GB" sz="1200" b="1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0.95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0.04</a:t>
                      </a:r>
                      <a:endParaRPr lang="en-GB" sz="1200" dirty="0"/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23643837"/>
                  </a:ext>
                </a:extLst>
              </a:tr>
            </a:tbl>
          </a:graphicData>
        </a:graphic>
      </p:graphicFrame>
      <p:cxnSp>
        <p:nvCxnSpPr>
          <p:cNvPr id="311" name="Straight Connector 310"/>
          <p:cNvCxnSpPr/>
          <p:nvPr/>
        </p:nvCxnSpPr>
        <p:spPr>
          <a:xfrm>
            <a:off x="10395840" y="3327341"/>
            <a:ext cx="1080000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2" name="Straight Connector 311"/>
          <p:cNvCxnSpPr/>
          <p:nvPr/>
        </p:nvCxnSpPr>
        <p:spPr>
          <a:xfrm flipV="1">
            <a:off x="10395840" y="3327341"/>
            <a:ext cx="0" cy="578498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9" name="Rectangle 318"/>
          <p:cNvSpPr/>
          <p:nvPr/>
        </p:nvSpPr>
        <p:spPr>
          <a:xfrm>
            <a:off x="9466924" y="717088"/>
            <a:ext cx="2028077" cy="14212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0" name="Rectangle 319"/>
          <p:cNvSpPr/>
          <p:nvPr/>
        </p:nvSpPr>
        <p:spPr>
          <a:xfrm>
            <a:off x="9466924" y="958388"/>
            <a:ext cx="2028077" cy="14212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1" name="Rectangle 320"/>
          <p:cNvSpPr/>
          <p:nvPr/>
        </p:nvSpPr>
        <p:spPr>
          <a:xfrm>
            <a:off x="11964086" y="717088"/>
            <a:ext cx="2028077" cy="14212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2" name="Rectangle 321"/>
          <p:cNvSpPr/>
          <p:nvPr/>
        </p:nvSpPr>
        <p:spPr>
          <a:xfrm>
            <a:off x="11964086" y="958388"/>
            <a:ext cx="2028077" cy="14212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3" name="TextBox 322"/>
          <p:cNvSpPr txBox="1"/>
          <p:nvPr/>
        </p:nvSpPr>
        <p:spPr>
          <a:xfrm>
            <a:off x="11583138" y="621372"/>
            <a:ext cx="28886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600" b="1" dirty="0" smtClean="0">
                <a:solidFill>
                  <a:srgbClr val="FF0000"/>
                </a:solidFill>
              </a:rPr>
              <a:t>1</a:t>
            </a:r>
          </a:p>
          <a:p>
            <a:pPr algn="ctr"/>
            <a:r>
              <a:rPr lang="en-GB" sz="1600" b="1" dirty="0">
                <a:solidFill>
                  <a:srgbClr val="FF0000"/>
                </a:solidFill>
              </a:rPr>
              <a:t>0</a:t>
            </a:r>
          </a:p>
        </p:txBody>
      </p:sp>
      <p:graphicFrame>
        <p:nvGraphicFramePr>
          <p:cNvPr id="324" name="Table 3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72904600"/>
              </p:ext>
            </p:extLst>
          </p:nvPr>
        </p:nvGraphicFramePr>
        <p:xfrm>
          <a:off x="12361839" y="2976189"/>
          <a:ext cx="1620000" cy="936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40000">
                  <a:extLst>
                    <a:ext uri="{9D8B030D-6E8A-4147-A177-3AD203B41FA5}">
                      <a16:colId xmlns:a16="http://schemas.microsoft.com/office/drawing/2014/main" val="2662497819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1803916436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2523305084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solidFill>
                            <a:schemeClr val="bg1"/>
                          </a:solidFill>
                        </a:rPr>
                        <a:t>h</a:t>
                      </a:r>
                      <a:r>
                        <a:rPr lang="en-GB" sz="1600" b="1" baseline="-25000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en-GB" sz="1600" b="1" baseline="-250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solidFill>
                            <a:schemeClr val="bg1"/>
                          </a:solidFill>
                        </a:rPr>
                        <a:t>h</a:t>
                      </a:r>
                      <a:r>
                        <a:rPr lang="en-GB" sz="1600" b="1" baseline="-25000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en-GB" sz="1600" b="1" baseline="-250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1" dirty="0" err="1" smtClean="0">
                          <a:solidFill>
                            <a:schemeClr val="bg1"/>
                          </a:solidFill>
                        </a:rPr>
                        <a:t>Pr</a:t>
                      </a:r>
                      <a:endParaRPr lang="en-GB" sz="14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solidFill>
                      <a:schemeClr val="bg1">
                        <a:lumMod val="6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99662438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b="1" dirty="0" smtClean="0"/>
                        <a:t>0</a:t>
                      </a:r>
                      <a:endParaRPr lang="en-GB" sz="1200" b="1" dirty="0"/>
                    </a:p>
                  </a:txBody>
                  <a:tcPr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b="1" dirty="0" smtClean="0"/>
                        <a:t>1</a:t>
                      </a:r>
                      <a:endParaRPr lang="en-GB" sz="1200" b="1" dirty="0"/>
                    </a:p>
                  </a:txBody>
                  <a:tcPr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0.002</a:t>
                      </a:r>
                      <a:endParaRPr lang="en-GB" sz="1200" dirty="0"/>
                    </a:p>
                  </a:txBody>
                  <a:tcPr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5442175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r>
                        <a:rPr lang="en-GB" sz="1200" b="1" dirty="0" smtClean="0"/>
                        <a:t>1</a:t>
                      </a:r>
                      <a:endParaRPr lang="en-GB" sz="1200" b="1" dirty="0"/>
                    </a:p>
                  </a:txBody>
                  <a:tcPr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b="1" dirty="0" smtClean="0"/>
                        <a:t>0</a:t>
                      </a:r>
                      <a:endParaRPr lang="en-GB" sz="1200" b="1" dirty="0"/>
                    </a:p>
                  </a:txBody>
                  <a:tcPr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0.998</a:t>
                      </a:r>
                      <a:endParaRPr lang="en-GB" sz="1200" dirty="0"/>
                    </a:p>
                  </a:txBody>
                  <a:tcPr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26910669"/>
                  </a:ext>
                </a:extLst>
              </a:tr>
            </a:tbl>
          </a:graphicData>
        </a:graphic>
      </p:graphicFrame>
      <p:cxnSp>
        <p:nvCxnSpPr>
          <p:cNvPr id="325" name="Straight Connector 324"/>
          <p:cNvCxnSpPr/>
          <p:nvPr/>
        </p:nvCxnSpPr>
        <p:spPr>
          <a:xfrm>
            <a:off x="12361839" y="3325904"/>
            <a:ext cx="1620000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6" name="Straight Connector 325"/>
          <p:cNvCxnSpPr/>
          <p:nvPr/>
        </p:nvCxnSpPr>
        <p:spPr>
          <a:xfrm flipV="1">
            <a:off x="13440938" y="2976189"/>
            <a:ext cx="0" cy="93600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6" name="TextBox 335"/>
          <p:cNvSpPr txBox="1"/>
          <p:nvPr/>
        </p:nvSpPr>
        <p:spPr>
          <a:xfrm>
            <a:off x="8696225" y="608671"/>
            <a:ext cx="36420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0" b="1" dirty="0" smtClean="0"/>
              <a:t>h</a:t>
            </a:r>
            <a:r>
              <a:rPr lang="en-GB" sz="1600" b="1" baseline="-25000" dirty="0" smtClean="0"/>
              <a:t>1</a:t>
            </a:r>
          </a:p>
          <a:p>
            <a:r>
              <a:rPr lang="en-GB" sz="1600" b="1" dirty="0" smtClean="0"/>
              <a:t>h</a:t>
            </a:r>
            <a:r>
              <a:rPr lang="en-GB" sz="1600" b="1" baseline="-25000" dirty="0" smtClean="0"/>
              <a:t>2</a:t>
            </a:r>
            <a:endParaRPr lang="en-GB" sz="1100" b="1" baseline="-25000" dirty="0"/>
          </a:p>
        </p:txBody>
      </p:sp>
      <p:sp>
        <p:nvSpPr>
          <p:cNvPr id="337" name="TextBox 336"/>
          <p:cNvSpPr txBox="1"/>
          <p:nvPr/>
        </p:nvSpPr>
        <p:spPr>
          <a:xfrm>
            <a:off x="2106294" y="4708047"/>
            <a:ext cx="1890261" cy="34580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dirty="0" smtClean="0"/>
              <a:t>Haplotype selection</a:t>
            </a:r>
          </a:p>
        </p:txBody>
      </p:sp>
      <p:sp>
        <p:nvSpPr>
          <p:cNvPr id="338" name="TextBox 337"/>
          <p:cNvSpPr txBox="1"/>
          <p:nvPr/>
        </p:nvSpPr>
        <p:spPr>
          <a:xfrm>
            <a:off x="5309856" y="4779044"/>
            <a:ext cx="1985222" cy="5992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dirty="0" smtClean="0"/>
              <a:t>Copying probabilities</a:t>
            </a:r>
          </a:p>
          <a:p>
            <a:pPr algn="ctr"/>
            <a:r>
              <a:rPr lang="en-GB" dirty="0" smtClean="0"/>
              <a:t>over states</a:t>
            </a:r>
            <a:endParaRPr lang="en-GB" dirty="0"/>
          </a:p>
        </p:txBody>
      </p:sp>
      <p:cxnSp>
        <p:nvCxnSpPr>
          <p:cNvPr id="342" name="Straight Connector 341"/>
          <p:cNvCxnSpPr/>
          <p:nvPr/>
        </p:nvCxnSpPr>
        <p:spPr>
          <a:xfrm>
            <a:off x="9201150" y="3616590"/>
            <a:ext cx="0" cy="57716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4" name="Straight Arrow Connector 343"/>
          <p:cNvCxnSpPr/>
          <p:nvPr/>
        </p:nvCxnSpPr>
        <p:spPr>
          <a:xfrm flipV="1">
            <a:off x="9207500" y="3775072"/>
            <a:ext cx="755650" cy="13711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6" name="Rectangle 345"/>
          <p:cNvSpPr/>
          <p:nvPr/>
        </p:nvSpPr>
        <p:spPr>
          <a:xfrm>
            <a:off x="12361839" y="3616590"/>
            <a:ext cx="1620000" cy="288580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7" name="TextBox 346"/>
          <p:cNvSpPr txBox="1"/>
          <p:nvPr/>
        </p:nvSpPr>
        <p:spPr>
          <a:xfrm>
            <a:off x="7481093" y="4778705"/>
            <a:ext cx="1985223" cy="5992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dirty="0" smtClean="0"/>
              <a:t>Copying probabilities</a:t>
            </a:r>
          </a:p>
          <a:p>
            <a:pPr algn="ctr"/>
            <a:r>
              <a:rPr lang="en-GB" dirty="0" smtClean="0"/>
              <a:t>over genotypes</a:t>
            </a:r>
            <a:endParaRPr lang="en-GB" dirty="0"/>
          </a:p>
        </p:txBody>
      </p:sp>
      <p:sp>
        <p:nvSpPr>
          <p:cNvPr id="348" name="TextBox 347"/>
          <p:cNvSpPr txBox="1"/>
          <p:nvPr/>
        </p:nvSpPr>
        <p:spPr>
          <a:xfrm>
            <a:off x="9943232" y="4779044"/>
            <a:ext cx="1985223" cy="5992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dirty="0" smtClean="0"/>
              <a:t>Copying probabilities</a:t>
            </a:r>
          </a:p>
          <a:p>
            <a:pPr algn="ctr"/>
            <a:r>
              <a:rPr lang="en-GB" dirty="0" smtClean="0"/>
              <a:t>over alleles</a:t>
            </a:r>
            <a:endParaRPr lang="en-GB" dirty="0"/>
          </a:p>
        </p:txBody>
      </p:sp>
      <p:sp>
        <p:nvSpPr>
          <p:cNvPr id="349" name="TextBox 348"/>
          <p:cNvSpPr txBox="1"/>
          <p:nvPr/>
        </p:nvSpPr>
        <p:spPr>
          <a:xfrm>
            <a:off x="12240789" y="4779044"/>
            <a:ext cx="1960601" cy="34580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dirty="0" smtClean="0"/>
              <a:t>Phasing probabilities</a:t>
            </a:r>
            <a:endParaRPr lang="en-GB" dirty="0"/>
          </a:p>
        </p:txBody>
      </p:sp>
      <p:sp>
        <p:nvSpPr>
          <p:cNvPr id="350" name="TextBox 349"/>
          <p:cNvSpPr txBox="1"/>
          <p:nvPr/>
        </p:nvSpPr>
        <p:spPr>
          <a:xfrm>
            <a:off x="1313455" y="69187"/>
            <a:ext cx="2621936" cy="34580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dirty="0" err="1" smtClean="0"/>
              <a:t>Unphased</a:t>
            </a:r>
            <a:r>
              <a:rPr lang="en-GB" dirty="0" smtClean="0"/>
              <a:t> rare heterozygote</a:t>
            </a:r>
          </a:p>
        </p:txBody>
      </p:sp>
      <p:sp>
        <p:nvSpPr>
          <p:cNvPr id="351" name="TextBox 350"/>
          <p:cNvSpPr txBox="1"/>
          <p:nvPr/>
        </p:nvSpPr>
        <p:spPr>
          <a:xfrm>
            <a:off x="10480421" y="145087"/>
            <a:ext cx="2373470" cy="34580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dirty="0" smtClean="0"/>
              <a:t>Phased rare heterozygote</a:t>
            </a:r>
          </a:p>
        </p:txBody>
      </p:sp>
    </p:spTree>
    <p:extLst>
      <p:ext uri="{BB962C8B-B14F-4D97-AF65-F5344CB8AC3E}">
        <p14:creationId xmlns:p14="http://schemas.microsoft.com/office/powerpoint/2010/main" val="7583944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106</TotalTime>
  <Words>80</Words>
  <Application>Microsoft Office PowerPoint</Application>
  <PresentationFormat>Custom</PresentationFormat>
  <Paragraphs>68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Utilisateur Windows</dc:creator>
  <cp:lastModifiedBy>Utilisateur Windows</cp:lastModifiedBy>
  <cp:revision>14</cp:revision>
  <dcterms:created xsi:type="dcterms:W3CDTF">2022-09-30T12:44:48Z</dcterms:created>
  <dcterms:modified xsi:type="dcterms:W3CDTF">2022-10-13T13:15:05Z</dcterms:modified>
</cp:coreProperties>
</file>

<file path=docProps/thumbnail.jpeg>
</file>