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6200437" cy="5400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1457964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810000" y="2899440"/>
            <a:ext cx="1457964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828072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810000" y="289944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8280720" y="289944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739480" y="126360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0668960" y="126360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810000" y="289944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5739480" y="289944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10668960" y="2899440"/>
            <a:ext cx="469440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810000" y="1263600"/>
            <a:ext cx="14579640" cy="3132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14579640" cy="31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7114680" cy="31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8280720" y="1263600"/>
            <a:ext cx="7114680" cy="31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2025000" y="883800"/>
            <a:ext cx="12149640" cy="8713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8280720" y="1263600"/>
            <a:ext cx="7114680" cy="31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810000" y="289944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7114680" cy="31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28072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280720" y="289944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1000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8280720" y="1263600"/>
            <a:ext cx="711468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810000" y="2899440"/>
            <a:ext cx="14579640" cy="149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025000" y="883800"/>
            <a:ext cx="12149640" cy="187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Cli</a:t>
            </a:r>
            <a:r>
              <a:rPr b="0" lang="en-US" sz="1800" spc="-1" strike="noStrike">
                <a:latin typeface="Arial"/>
              </a:rPr>
              <a:t>ck </a:t>
            </a:r>
            <a:r>
              <a:rPr b="0" lang="en-US" sz="1800" spc="-1" strike="noStrike">
                <a:latin typeface="Arial"/>
              </a:rPr>
              <a:t>to </a:t>
            </a:r>
            <a:r>
              <a:rPr b="0" lang="en-US" sz="1800" spc="-1" strike="noStrike">
                <a:latin typeface="Arial"/>
              </a:rPr>
              <a:t>ed</a:t>
            </a:r>
            <a:r>
              <a:rPr b="0" lang="en-US" sz="1800" spc="-1" strike="noStrike">
                <a:latin typeface="Arial"/>
              </a:rPr>
              <a:t>it </a:t>
            </a:r>
            <a:r>
              <a:rPr b="0" lang="en-US" sz="1800" spc="-1" strike="noStrike">
                <a:latin typeface="Arial"/>
              </a:rPr>
              <a:t>th</a:t>
            </a:r>
            <a:r>
              <a:rPr b="0" lang="en-US" sz="1800" spc="-1" strike="noStrike">
                <a:latin typeface="Arial"/>
              </a:rPr>
              <a:t>e </a:t>
            </a:r>
            <a:r>
              <a:rPr b="0" lang="en-US" sz="1800" spc="-1" strike="noStrike">
                <a:latin typeface="Arial"/>
              </a:rPr>
              <a:t>titl</a:t>
            </a:r>
            <a:r>
              <a:rPr b="0" lang="en-US" sz="1800" spc="-1" strike="noStrike">
                <a:latin typeface="Arial"/>
              </a:rPr>
              <a:t>e </a:t>
            </a:r>
            <a:r>
              <a:rPr b="0" lang="en-US" sz="1800" spc="-1" strike="noStrike">
                <a:latin typeface="Arial"/>
              </a:rPr>
              <a:t>te</a:t>
            </a:r>
            <a:r>
              <a:rPr b="0" lang="en-US" sz="1800" spc="-1" strike="noStrike">
                <a:latin typeface="Arial"/>
              </a:rPr>
              <a:t>xt </a:t>
            </a:r>
            <a:r>
              <a:rPr b="0" lang="en-US" sz="1800" spc="-1" strike="noStrike">
                <a:latin typeface="Arial"/>
              </a:rPr>
              <a:t>fo</a:t>
            </a:r>
            <a:r>
              <a:rPr b="0" lang="en-US" sz="1800" spc="-1" strike="noStrike">
                <a:latin typeface="Arial"/>
              </a:rPr>
              <a:t>r</a:t>
            </a:r>
            <a:r>
              <a:rPr b="0" lang="en-US" sz="1800" spc="-1" strike="noStrike">
                <a:latin typeface="Arial"/>
              </a:rPr>
              <a:t>m</a:t>
            </a:r>
            <a:r>
              <a:rPr b="0" lang="en-US" sz="1800" spc="-1" strike="noStrike">
                <a:latin typeface="Arial"/>
              </a:rPr>
              <a:t>at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1"/>
          <p:cNvSpPr/>
          <p:nvPr/>
        </p:nvSpPr>
        <p:spPr>
          <a:xfrm>
            <a:off x="13690440" y="1011960"/>
            <a:ext cx="0" cy="37346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" name="Line 2"/>
          <p:cNvSpPr/>
          <p:nvPr/>
        </p:nvSpPr>
        <p:spPr>
          <a:xfrm>
            <a:off x="14141160" y="1035720"/>
            <a:ext cx="0" cy="37108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Line 3"/>
          <p:cNvSpPr/>
          <p:nvPr/>
        </p:nvSpPr>
        <p:spPr>
          <a:xfrm>
            <a:off x="15066720" y="1031760"/>
            <a:ext cx="0" cy="37054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CustomShape 4"/>
          <p:cNvSpPr/>
          <p:nvPr/>
        </p:nvSpPr>
        <p:spPr>
          <a:xfrm>
            <a:off x="367920" y="446580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5"/>
          <p:cNvSpPr/>
          <p:nvPr/>
        </p:nvSpPr>
        <p:spPr>
          <a:xfrm>
            <a:off x="367920" y="471780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6"/>
          <p:cNvSpPr/>
          <p:nvPr/>
        </p:nvSpPr>
        <p:spPr>
          <a:xfrm>
            <a:off x="4913280" y="759960"/>
            <a:ext cx="2879280" cy="1414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7"/>
          <p:cNvSpPr/>
          <p:nvPr/>
        </p:nvSpPr>
        <p:spPr>
          <a:xfrm>
            <a:off x="4913280" y="1011960"/>
            <a:ext cx="2879280" cy="141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8"/>
          <p:cNvSpPr/>
          <p:nvPr/>
        </p:nvSpPr>
        <p:spPr>
          <a:xfrm>
            <a:off x="4915800" y="2652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9"/>
          <p:cNvSpPr/>
          <p:nvPr/>
        </p:nvSpPr>
        <p:spPr>
          <a:xfrm>
            <a:off x="4915800" y="2904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10"/>
          <p:cNvSpPr/>
          <p:nvPr/>
        </p:nvSpPr>
        <p:spPr>
          <a:xfrm>
            <a:off x="4915800" y="3372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11"/>
          <p:cNvSpPr/>
          <p:nvPr/>
        </p:nvSpPr>
        <p:spPr>
          <a:xfrm>
            <a:off x="4915800" y="3624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12"/>
          <p:cNvSpPr/>
          <p:nvPr/>
        </p:nvSpPr>
        <p:spPr>
          <a:xfrm>
            <a:off x="4915800" y="4092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13"/>
          <p:cNvSpPr/>
          <p:nvPr/>
        </p:nvSpPr>
        <p:spPr>
          <a:xfrm>
            <a:off x="4915800" y="4344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14"/>
          <p:cNvSpPr/>
          <p:nvPr/>
        </p:nvSpPr>
        <p:spPr>
          <a:xfrm>
            <a:off x="367920" y="759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15"/>
          <p:cNvSpPr/>
          <p:nvPr/>
        </p:nvSpPr>
        <p:spPr>
          <a:xfrm>
            <a:off x="367920" y="1011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16"/>
          <p:cNvSpPr/>
          <p:nvPr/>
        </p:nvSpPr>
        <p:spPr>
          <a:xfrm>
            <a:off x="367920" y="1479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17"/>
          <p:cNvSpPr/>
          <p:nvPr/>
        </p:nvSpPr>
        <p:spPr>
          <a:xfrm>
            <a:off x="367920" y="1731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18"/>
          <p:cNvSpPr/>
          <p:nvPr/>
        </p:nvSpPr>
        <p:spPr>
          <a:xfrm>
            <a:off x="367920" y="2199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19"/>
          <p:cNvSpPr/>
          <p:nvPr/>
        </p:nvSpPr>
        <p:spPr>
          <a:xfrm>
            <a:off x="367920" y="2451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20"/>
          <p:cNvSpPr/>
          <p:nvPr/>
        </p:nvSpPr>
        <p:spPr>
          <a:xfrm>
            <a:off x="367920" y="2919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21"/>
          <p:cNvSpPr/>
          <p:nvPr/>
        </p:nvSpPr>
        <p:spPr>
          <a:xfrm>
            <a:off x="367920" y="3171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22"/>
          <p:cNvSpPr/>
          <p:nvPr/>
        </p:nvSpPr>
        <p:spPr>
          <a:xfrm>
            <a:off x="281520" y="656280"/>
            <a:ext cx="3054960" cy="5994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23"/>
          <p:cNvSpPr/>
          <p:nvPr/>
        </p:nvSpPr>
        <p:spPr>
          <a:xfrm>
            <a:off x="281520" y="3717360"/>
            <a:ext cx="3049920" cy="34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en-GB" sz="165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en-US" sz="1650" spc="-1" strike="noStrike">
              <a:latin typeface="Arial"/>
            </a:endParaRPr>
          </a:p>
        </p:txBody>
      </p:sp>
      <p:sp>
        <p:nvSpPr>
          <p:cNvPr id="60" name="CustomShape 24"/>
          <p:cNvSpPr/>
          <p:nvPr/>
        </p:nvSpPr>
        <p:spPr>
          <a:xfrm>
            <a:off x="276120" y="1360080"/>
            <a:ext cx="3054960" cy="35874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25"/>
          <p:cNvSpPr/>
          <p:nvPr/>
        </p:nvSpPr>
        <p:spPr>
          <a:xfrm>
            <a:off x="3336840" y="956520"/>
            <a:ext cx="14922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bg1">
                <a:lumMod val="50000"/>
              </a:schemeClr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26"/>
          <p:cNvSpPr/>
          <p:nvPr/>
        </p:nvSpPr>
        <p:spPr>
          <a:xfrm>
            <a:off x="3336840" y="3578040"/>
            <a:ext cx="11685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bg1">
                <a:lumMod val="50000"/>
              </a:schemeClr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27"/>
          <p:cNvSpPr/>
          <p:nvPr/>
        </p:nvSpPr>
        <p:spPr>
          <a:xfrm>
            <a:off x="4629960" y="2552760"/>
            <a:ext cx="199080" cy="2046240"/>
          </a:xfrm>
          <a:prstGeom prst="leftBrace">
            <a:avLst>
              <a:gd name="adj1" fmla="val 75050"/>
              <a:gd name="adj2" fmla="val 50000"/>
            </a:avLst>
          </a:prstGeom>
          <a:noFill/>
          <a:ln w="126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28"/>
          <p:cNvSpPr/>
          <p:nvPr/>
        </p:nvSpPr>
        <p:spPr>
          <a:xfrm>
            <a:off x="3407760" y="3272400"/>
            <a:ext cx="1032480" cy="88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Haplotype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Selection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en-GB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IBD and rare </a:t>
            </a:r>
            <a:endParaRPr b="0" lang="en-US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en-GB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allele sharing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5" name="CustomShape 29"/>
          <p:cNvSpPr/>
          <p:nvPr/>
        </p:nvSpPr>
        <p:spPr>
          <a:xfrm>
            <a:off x="6599880" y="92952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6" name="CustomShape 30"/>
          <p:cNvSpPr/>
          <p:nvPr/>
        </p:nvSpPr>
        <p:spPr>
          <a:xfrm>
            <a:off x="5203800" y="2652480"/>
            <a:ext cx="2519280" cy="1432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31"/>
          <p:cNvSpPr/>
          <p:nvPr/>
        </p:nvSpPr>
        <p:spPr>
          <a:xfrm>
            <a:off x="5797080" y="3624480"/>
            <a:ext cx="1763280" cy="1414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stomShape 32"/>
          <p:cNvSpPr/>
          <p:nvPr/>
        </p:nvSpPr>
        <p:spPr>
          <a:xfrm>
            <a:off x="6328080" y="4344480"/>
            <a:ext cx="773280" cy="141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stomShape 33"/>
          <p:cNvSpPr/>
          <p:nvPr/>
        </p:nvSpPr>
        <p:spPr>
          <a:xfrm>
            <a:off x="6013800" y="4092480"/>
            <a:ext cx="984960" cy="1414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CustomShape 34"/>
          <p:cNvSpPr/>
          <p:nvPr/>
        </p:nvSpPr>
        <p:spPr>
          <a:xfrm>
            <a:off x="6599880" y="257256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1" name="CustomShape 35"/>
          <p:cNvSpPr/>
          <p:nvPr/>
        </p:nvSpPr>
        <p:spPr>
          <a:xfrm>
            <a:off x="6599880" y="282240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2" name="CustomShape 36"/>
          <p:cNvSpPr/>
          <p:nvPr/>
        </p:nvSpPr>
        <p:spPr>
          <a:xfrm>
            <a:off x="6599880" y="401076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3" name="CustomShape 37"/>
          <p:cNvSpPr/>
          <p:nvPr/>
        </p:nvSpPr>
        <p:spPr>
          <a:xfrm>
            <a:off x="6599880" y="426060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4" name="CustomShape 38"/>
          <p:cNvSpPr/>
          <p:nvPr/>
        </p:nvSpPr>
        <p:spPr>
          <a:xfrm>
            <a:off x="3553920" y="656640"/>
            <a:ext cx="99000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Target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Individual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75" name="CustomShape 39"/>
          <p:cNvSpPr/>
          <p:nvPr/>
        </p:nvSpPr>
        <p:spPr>
          <a:xfrm>
            <a:off x="8796600" y="759960"/>
            <a:ext cx="2879280" cy="1414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CustomShape 40"/>
          <p:cNvSpPr/>
          <p:nvPr/>
        </p:nvSpPr>
        <p:spPr>
          <a:xfrm>
            <a:off x="8796600" y="1011960"/>
            <a:ext cx="2879280" cy="141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41"/>
          <p:cNvSpPr/>
          <p:nvPr/>
        </p:nvSpPr>
        <p:spPr>
          <a:xfrm>
            <a:off x="8799120" y="2652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42"/>
          <p:cNvSpPr/>
          <p:nvPr/>
        </p:nvSpPr>
        <p:spPr>
          <a:xfrm>
            <a:off x="8799120" y="2904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CustomShape 43"/>
          <p:cNvSpPr/>
          <p:nvPr/>
        </p:nvSpPr>
        <p:spPr>
          <a:xfrm>
            <a:off x="8799120" y="3372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44"/>
          <p:cNvSpPr/>
          <p:nvPr/>
        </p:nvSpPr>
        <p:spPr>
          <a:xfrm>
            <a:off x="8799120" y="362448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45"/>
          <p:cNvSpPr/>
          <p:nvPr/>
        </p:nvSpPr>
        <p:spPr>
          <a:xfrm>
            <a:off x="10483200" y="67716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2" name="CustomShape 46"/>
          <p:cNvSpPr/>
          <p:nvPr/>
        </p:nvSpPr>
        <p:spPr>
          <a:xfrm>
            <a:off x="8920440" y="2904840"/>
            <a:ext cx="2555280" cy="141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47"/>
          <p:cNvSpPr/>
          <p:nvPr/>
        </p:nvSpPr>
        <p:spPr>
          <a:xfrm>
            <a:off x="10243800" y="3373200"/>
            <a:ext cx="984960" cy="1414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48"/>
          <p:cNvSpPr/>
          <p:nvPr/>
        </p:nvSpPr>
        <p:spPr>
          <a:xfrm>
            <a:off x="6335280" y="1376640"/>
            <a:ext cx="686160" cy="1046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49"/>
          <p:cNvSpPr/>
          <p:nvPr/>
        </p:nvSpPr>
        <p:spPr>
          <a:xfrm>
            <a:off x="6552720" y="1536120"/>
            <a:ext cx="132480" cy="6559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50"/>
          <p:cNvSpPr/>
          <p:nvPr/>
        </p:nvSpPr>
        <p:spPr>
          <a:xfrm>
            <a:off x="6806160" y="2087640"/>
            <a:ext cx="132480" cy="1011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51"/>
          <p:cNvSpPr/>
          <p:nvPr/>
        </p:nvSpPr>
        <p:spPr>
          <a:xfrm flipV="1">
            <a:off x="6500160" y="1401120"/>
            <a:ext cx="360" cy="782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len="sm" type="triangle" w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52"/>
          <p:cNvSpPr/>
          <p:nvPr/>
        </p:nvSpPr>
        <p:spPr>
          <a:xfrm rot="16200000">
            <a:off x="6021360" y="1676520"/>
            <a:ext cx="790200" cy="2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Probability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89" name="CustomShape 53"/>
          <p:cNvSpPr/>
          <p:nvPr/>
        </p:nvSpPr>
        <p:spPr>
          <a:xfrm>
            <a:off x="6500160" y="2193120"/>
            <a:ext cx="4896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54"/>
          <p:cNvSpPr/>
          <p:nvPr/>
        </p:nvSpPr>
        <p:spPr>
          <a:xfrm>
            <a:off x="6549840" y="2239920"/>
            <a:ext cx="143280" cy="1432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Line 55"/>
          <p:cNvSpPr/>
          <p:nvPr/>
        </p:nvSpPr>
        <p:spPr>
          <a:xfrm>
            <a:off x="6547320" y="2240640"/>
            <a:ext cx="144000" cy="0"/>
          </a:xfrm>
          <a:prstGeom prst="line">
            <a:avLst/>
          </a:prstGeom>
          <a:ln w="12600">
            <a:solidFill>
              <a:srgbClr val="5597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Line 56"/>
          <p:cNvSpPr/>
          <p:nvPr/>
        </p:nvSpPr>
        <p:spPr>
          <a:xfrm>
            <a:off x="6550560" y="2378520"/>
            <a:ext cx="144000" cy="0"/>
          </a:xfrm>
          <a:prstGeom prst="line">
            <a:avLst/>
          </a:prstGeom>
          <a:ln w="12600">
            <a:solidFill>
              <a:srgbClr val="5597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57"/>
          <p:cNvSpPr/>
          <p:nvPr/>
        </p:nvSpPr>
        <p:spPr>
          <a:xfrm>
            <a:off x="6804720" y="2239920"/>
            <a:ext cx="143280" cy="1432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Line 58"/>
          <p:cNvSpPr/>
          <p:nvPr/>
        </p:nvSpPr>
        <p:spPr>
          <a:xfrm>
            <a:off x="6802200" y="2240640"/>
            <a:ext cx="144000" cy="0"/>
          </a:xfrm>
          <a:prstGeom prst="line">
            <a:avLst/>
          </a:prstGeom>
          <a:ln w="126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Line 59"/>
          <p:cNvSpPr/>
          <p:nvPr/>
        </p:nvSpPr>
        <p:spPr>
          <a:xfrm>
            <a:off x="6805440" y="2378520"/>
            <a:ext cx="144000" cy="0"/>
          </a:xfrm>
          <a:prstGeom prst="line">
            <a:avLst/>
          </a:prstGeom>
          <a:ln w="126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60"/>
          <p:cNvSpPr/>
          <p:nvPr/>
        </p:nvSpPr>
        <p:spPr>
          <a:xfrm>
            <a:off x="6535080" y="2174040"/>
            <a:ext cx="1706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97" name="CustomShape 61"/>
          <p:cNvSpPr/>
          <p:nvPr/>
        </p:nvSpPr>
        <p:spPr>
          <a:xfrm>
            <a:off x="6789960" y="2174040"/>
            <a:ext cx="17064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98" name="CustomShape 62"/>
          <p:cNvSpPr/>
          <p:nvPr/>
        </p:nvSpPr>
        <p:spPr>
          <a:xfrm>
            <a:off x="6335280" y="1210320"/>
            <a:ext cx="686160" cy="168840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CustomShape 63"/>
          <p:cNvSpPr/>
          <p:nvPr/>
        </p:nvSpPr>
        <p:spPr>
          <a:xfrm rot="10800000">
            <a:off x="6336000" y="2424240"/>
            <a:ext cx="686160" cy="177120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64"/>
          <p:cNvSpPr/>
          <p:nvPr/>
        </p:nvSpPr>
        <p:spPr>
          <a:xfrm>
            <a:off x="10010520" y="1382400"/>
            <a:ext cx="1106640" cy="1040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CustomShape 65"/>
          <p:cNvSpPr/>
          <p:nvPr/>
        </p:nvSpPr>
        <p:spPr>
          <a:xfrm>
            <a:off x="10521720" y="2046240"/>
            <a:ext cx="45000" cy="326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66"/>
          <p:cNvSpPr/>
          <p:nvPr/>
        </p:nvSpPr>
        <p:spPr>
          <a:xfrm>
            <a:off x="10703880" y="2046240"/>
            <a:ext cx="45000" cy="326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36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67"/>
          <p:cNvSpPr/>
          <p:nvPr/>
        </p:nvSpPr>
        <p:spPr>
          <a:xfrm flipV="1">
            <a:off x="10159920" y="1412280"/>
            <a:ext cx="360" cy="592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len="sm" type="triangle" w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68"/>
          <p:cNvSpPr/>
          <p:nvPr/>
        </p:nvSpPr>
        <p:spPr>
          <a:xfrm rot="16200000">
            <a:off x="9736200" y="1542240"/>
            <a:ext cx="685080" cy="2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Time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05" name="CustomShape 69"/>
          <p:cNvSpPr/>
          <p:nvPr/>
        </p:nvSpPr>
        <p:spPr>
          <a:xfrm>
            <a:off x="10295640" y="2051640"/>
            <a:ext cx="45000" cy="326160"/>
          </a:xfrm>
          <a:prstGeom prst="rect">
            <a:avLst/>
          </a:prstGeom>
          <a:solidFill>
            <a:schemeClr val="bg1">
              <a:lumMod val="75000"/>
            </a:schemeClr>
          </a:solidFill>
          <a:ln w="936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CustomShape 70"/>
          <p:cNvSpPr/>
          <p:nvPr/>
        </p:nvSpPr>
        <p:spPr>
          <a:xfrm>
            <a:off x="10937520" y="2046240"/>
            <a:ext cx="45000" cy="326160"/>
          </a:xfrm>
          <a:prstGeom prst="rect">
            <a:avLst/>
          </a:prstGeom>
          <a:solidFill>
            <a:schemeClr val="bg1">
              <a:lumMod val="75000"/>
            </a:schemeClr>
          </a:solidFill>
          <a:ln w="936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71"/>
          <p:cNvSpPr/>
          <p:nvPr/>
        </p:nvSpPr>
        <p:spPr>
          <a:xfrm>
            <a:off x="10295640" y="2080080"/>
            <a:ext cx="45000" cy="2419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72"/>
          <p:cNvSpPr/>
          <p:nvPr/>
        </p:nvSpPr>
        <p:spPr>
          <a:xfrm>
            <a:off x="10937520" y="2173320"/>
            <a:ext cx="45000" cy="68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36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CustomShape 73"/>
          <p:cNvSpPr/>
          <p:nvPr/>
        </p:nvSpPr>
        <p:spPr>
          <a:xfrm>
            <a:off x="10159920" y="2008800"/>
            <a:ext cx="9205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Line 74"/>
          <p:cNvSpPr/>
          <p:nvPr/>
        </p:nvSpPr>
        <p:spPr>
          <a:xfrm>
            <a:off x="10436400" y="1812960"/>
            <a:ext cx="108000" cy="1404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Line 75"/>
          <p:cNvSpPr/>
          <p:nvPr/>
        </p:nvSpPr>
        <p:spPr>
          <a:xfrm flipH="1">
            <a:off x="10311120" y="1812960"/>
            <a:ext cx="115920" cy="1404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Line 76"/>
          <p:cNvSpPr/>
          <p:nvPr/>
        </p:nvSpPr>
        <p:spPr>
          <a:xfrm>
            <a:off x="10839960" y="1521720"/>
            <a:ext cx="124560" cy="4276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Line 77"/>
          <p:cNvSpPr/>
          <p:nvPr/>
        </p:nvSpPr>
        <p:spPr>
          <a:xfrm flipH="1">
            <a:off x="10724040" y="1505160"/>
            <a:ext cx="113400" cy="4485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78"/>
          <p:cNvSpPr/>
          <p:nvPr/>
        </p:nvSpPr>
        <p:spPr>
          <a:xfrm>
            <a:off x="10410840" y="180108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79"/>
          <p:cNvSpPr/>
          <p:nvPr/>
        </p:nvSpPr>
        <p:spPr>
          <a:xfrm>
            <a:off x="10298880" y="193680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80"/>
          <p:cNvSpPr/>
          <p:nvPr/>
        </p:nvSpPr>
        <p:spPr>
          <a:xfrm>
            <a:off x="10524960" y="193680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81"/>
          <p:cNvSpPr/>
          <p:nvPr/>
        </p:nvSpPr>
        <p:spPr>
          <a:xfrm>
            <a:off x="10706040" y="193680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82"/>
          <p:cNvSpPr/>
          <p:nvPr/>
        </p:nvSpPr>
        <p:spPr>
          <a:xfrm>
            <a:off x="10941840" y="193680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83"/>
          <p:cNvSpPr/>
          <p:nvPr/>
        </p:nvSpPr>
        <p:spPr>
          <a:xfrm>
            <a:off x="10819800" y="1503720"/>
            <a:ext cx="35280" cy="352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84"/>
          <p:cNvSpPr/>
          <p:nvPr/>
        </p:nvSpPr>
        <p:spPr>
          <a:xfrm>
            <a:off x="10714320" y="1528560"/>
            <a:ext cx="170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4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1" name="CustomShape 85"/>
          <p:cNvSpPr/>
          <p:nvPr/>
        </p:nvSpPr>
        <p:spPr>
          <a:xfrm>
            <a:off x="10010520" y="1217520"/>
            <a:ext cx="1106640" cy="168840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86"/>
          <p:cNvSpPr/>
          <p:nvPr/>
        </p:nvSpPr>
        <p:spPr>
          <a:xfrm rot="10800000">
            <a:off x="10011240" y="2423520"/>
            <a:ext cx="1106640" cy="177120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87"/>
          <p:cNvSpPr/>
          <p:nvPr/>
        </p:nvSpPr>
        <p:spPr>
          <a:xfrm>
            <a:off x="0" y="69840"/>
            <a:ext cx="40417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Phasing </a:t>
            </a:r>
            <a:r>
              <a:rPr b="1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common variants</a:t>
            </a: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(MAF &gt; 0.1%) 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4" name="CustomShape 88"/>
          <p:cNvSpPr/>
          <p:nvPr/>
        </p:nvSpPr>
        <p:spPr>
          <a:xfrm>
            <a:off x="4042440" y="66240"/>
            <a:ext cx="42217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Phasing </a:t>
            </a:r>
            <a:r>
              <a:rPr b="1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rare variants</a:t>
            </a: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(MAC &gt; 1)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5" name="CustomShape 89"/>
          <p:cNvSpPr/>
          <p:nvPr/>
        </p:nvSpPr>
        <p:spPr>
          <a:xfrm>
            <a:off x="8264880" y="66240"/>
            <a:ext cx="3898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Phasing </a:t>
            </a:r>
            <a:r>
              <a:rPr b="1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singletons</a:t>
            </a: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(MAC = 1)</a:t>
            </a:r>
            <a:endParaRPr b="0" lang="en-US" sz="1200" spc="-1" strike="noStrike">
              <a:latin typeface="Arial"/>
            </a:endParaRPr>
          </a:p>
        </p:txBody>
      </p:sp>
      <p:grpSp>
        <p:nvGrpSpPr>
          <p:cNvPr id="126" name="Group 90"/>
          <p:cNvGrpSpPr/>
          <p:nvPr/>
        </p:nvGrpSpPr>
        <p:grpSpPr>
          <a:xfrm>
            <a:off x="5919120" y="4506120"/>
            <a:ext cx="1532520" cy="789480"/>
            <a:chOff x="5919120" y="4506120"/>
            <a:chExt cx="1532520" cy="789480"/>
          </a:xfrm>
        </p:grpSpPr>
        <p:sp>
          <p:nvSpPr>
            <p:cNvPr id="127" name="CustomShape 91"/>
            <p:cNvSpPr/>
            <p:nvPr/>
          </p:nvSpPr>
          <p:spPr>
            <a:xfrm>
              <a:off x="5954400" y="4506120"/>
              <a:ext cx="1447560" cy="168840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8" name="CustomShape 92"/>
            <p:cNvSpPr/>
            <p:nvPr/>
          </p:nvSpPr>
          <p:spPr>
            <a:xfrm>
              <a:off x="5954400" y="4676400"/>
              <a:ext cx="1447560" cy="619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9" name="CustomShape 93"/>
            <p:cNvSpPr/>
            <p:nvPr/>
          </p:nvSpPr>
          <p:spPr>
            <a:xfrm>
              <a:off x="6232680" y="4736880"/>
              <a:ext cx="17064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GB" sz="24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*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0" name="CustomShape 94"/>
            <p:cNvSpPr/>
            <p:nvPr/>
          </p:nvSpPr>
          <p:spPr>
            <a:xfrm>
              <a:off x="6020280" y="4616280"/>
              <a:ext cx="17064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GB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.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1" name="CustomShape 95"/>
            <p:cNvSpPr/>
            <p:nvPr/>
          </p:nvSpPr>
          <p:spPr>
            <a:xfrm>
              <a:off x="7128720" y="4735440"/>
              <a:ext cx="17064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GB" sz="24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*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2" name="CustomShape 96"/>
            <p:cNvSpPr/>
            <p:nvPr/>
          </p:nvSpPr>
          <p:spPr>
            <a:xfrm>
              <a:off x="6913800" y="4735440"/>
              <a:ext cx="17064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GB" sz="24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*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3" name="CustomShape 97"/>
            <p:cNvSpPr/>
            <p:nvPr/>
          </p:nvSpPr>
          <p:spPr>
            <a:xfrm>
              <a:off x="6089760" y="4731840"/>
              <a:ext cx="261360" cy="3409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6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/</a:t>
              </a:r>
              <a:endParaRPr b="0" lang="en-US" sz="1650" spc="-1" strike="noStrike">
                <a:latin typeface="Arial"/>
              </a:endParaRPr>
            </a:p>
          </p:txBody>
        </p:sp>
        <p:sp>
          <p:nvSpPr>
            <p:cNvPr id="134" name="CustomShape 98"/>
            <p:cNvSpPr/>
            <p:nvPr/>
          </p:nvSpPr>
          <p:spPr>
            <a:xfrm>
              <a:off x="6978960" y="4731120"/>
              <a:ext cx="261360" cy="3409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65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/</a:t>
              </a:r>
              <a:endParaRPr b="0" lang="en-US" sz="1650" spc="-1" strike="noStrike">
                <a:latin typeface="Arial"/>
              </a:endParaRPr>
            </a:p>
          </p:txBody>
        </p:sp>
        <p:sp>
          <p:nvSpPr>
            <p:cNvPr id="135" name="CustomShape 99"/>
            <p:cNvSpPr/>
            <p:nvPr/>
          </p:nvSpPr>
          <p:spPr>
            <a:xfrm>
              <a:off x="6476400" y="4845960"/>
              <a:ext cx="394920" cy="123120"/>
            </a:xfrm>
            <a:prstGeom prst="rightArrow">
              <a:avLst>
                <a:gd name="adj1" fmla="val 47231"/>
                <a:gd name="adj2" fmla="val 3892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6" name="CustomShape 100"/>
            <p:cNvSpPr/>
            <p:nvPr/>
          </p:nvSpPr>
          <p:spPr>
            <a:xfrm>
              <a:off x="5919120" y="5016600"/>
              <a:ext cx="153252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Forcing Homozygosity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137" name="CustomShape 101"/>
          <p:cNvSpPr/>
          <p:nvPr/>
        </p:nvSpPr>
        <p:spPr>
          <a:xfrm>
            <a:off x="8976600" y="4608360"/>
            <a:ext cx="388080" cy="218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102"/>
          <p:cNvSpPr/>
          <p:nvPr/>
        </p:nvSpPr>
        <p:spPr>
          <a:xfrm>
            <a:off x="9343800" y="4564080"/>
            <a:ext cx="220140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Shared Identical-By-Descent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39" name="CustomShape 103"/>
          <p:cNvSpPr/>
          <p:nvPr/>
        </p:nvSpPr>
        <p:spPr>
          <a:xfrm>
            <a:off x="9114120" y="4836240"/>
            <a:ext cx="17064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40" name="CustomShape 104"/>
          <p:cNvSpPr/>
          <p:nvPr/>
        </p:nvSpPr>
        <p:spPr>
          <a:xfrm>
            <a:off x="9379440" y="4895640"/>
            <a:ext cx="2105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Minor allele at rare variant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41" name="CustomShape 105"/>
          <p:cNvSpPr/>
          <p:nvPr/>
        </p:nvSpPr>
        <p:spPr>
          <a:xfrm>
            <a:off x="8893800" y="4187160"/>
            <a:ext cx="2700360" cy="1103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106"/>
          <p:cNvSpPr/>
          <p:nvPr/>
        </p:nvSpPr>
        <p:spPr>
          <a:xfrm>
            <a:off x="8973720" y="4276440"/>
            <a:ext cx="388080" cy="2181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107"/>
          <p:cNvSpPr/>
          <p:nvPr/>
        </p:nvSpPr>
        <p:spPr>
          <a:xfrm>
            <a:off x="9329040" y="4233240"/>
            <a:ext cx="222120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Common variant haplotypes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44" name="CustomShape 108"/>
          <p:cNvSpPr/>
          <p:nvPr/>
        </p:nvSpPr>
        <p:spPr>
          <a:xfrm>
            <a:off x="8991720" y="4613040"/>
            <a:ext cx="370440" cy="213480"/>
          </a:xfrm>
          <a:prstGeom prst="triangle">
            <a:avLst>
              <a:gd name="adj" fmla="val 10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109"/>
          <p:cNvSpPr/>
          <p:nvPr/>
        </p:nvSpPr>
        <p:spPr>
          <a:xfrm>
            <a:off x="12164760" y="66240"/>
            <a:ext cx="403524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Calling </a:t>
            </a:r>
            <a:r>
              <a:rPr b="1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compound heterozygotes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6" name="CustomShape 110"/>
          <p:cNvSpPr/>
          <p:nvPr/>
        </p:nvSpPr>
        <p:spPr>
          <a:xfrm>
            <a:off x="12667680" y="189252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111"/>
          <p:cNvSpPr/>
          <p:nvPr/>
        </p:nvSpPr>
        <p:spPr>
          <a:xfrm>
            <a:off x="12667680" y="214452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112"/>
          <p:cNvSpPr/>
          <p:nvPr/>
        </p:nvSpPr>
        <p:spPr>
          <a:xfrm>
            <a:off x="12667680" y="302400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113"/>
          <p:cNvSpPr/>
          <p:nvPr/>
        </p:nvSpPr>
        <p:spPr>
          <a:xfrm>
            <a:off x="12667680" y="327600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114"/>
          <p:cNvSpPr/>
          <p:nvPr/>
        </p:nvSpPr>
        <p:spPr>
          <a:xfrm>
            <a:off x="12667680" y="4161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115"/>
          <p:cNvSpPr/>
          <p:nvPr/>
        </p:nvSpPr>
        <p:spPr>
          <a:xfrm>
            <a:off x="12667680" y="4413960"/>
            <a:ext cx="2879280" cy="1414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Line 116"/>
          <p:cNvSpPr/>
          <p:nvPr/>
        </p:nvSpPr>
        <p:spPr>
          <a:xfrm>
            <a:off x="12659040" y="1041480"/>
            <a:ext cx="2888640" cy="0"/>
          </a:xfrm>
          <a:prstGeom prst="line">
            <a:avLst/>
          </a:prstGeom>
          <a:ln w="1908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117"/>
          <p:cNvSpPr/>
          <p:nvPr/>
        </p:nvSpPr>
        <p:spPr>
          <a:xfrm>
            <a:off x="13341600" y="929520"/>
            <a:ext cx="894600" cy="218880"/>
          </a:xfrm>
          <a:prstGeom prst="rect">
            <a:avLst/>
          </a:prstGeom>
          <a:solidFill>
            <a:schemeClr val="bg1"/>
          </a:solidFill>
          <a:ln w="1908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118"/>
          <p:cNvSpPr/>
          <p:nvPr/>
        </p:nvSpPr>
        <p:spPr>
          <a:xfrm>
            <a:off x="14722560" y="929520"/>
            <a:ext cx="532800" cy="218880"/>
          </a:xfrm>
          <a:prstGeom prst="rect">
            <a:avLst/>
          </a:prstGeom>
          <a:solidFill>
            <a:schemeClr val="bg1"/>
          </a:solidFill>
          <a:ln w="1908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Line 119"/>
          <p:cNvSpPr/>
          <p:nvPr/>
        </p:nvSpPr>
        <p:spPr>
          <a:xfrm flipV="1">
            <a:off x="13341240" y="759960"/>
            <a:ext cx="0" cy="279000"/>
          </a:xfrm>
          <a:prstGeom prst="line">
            <a:avLst/>
          </a:prstGeom>
          <a:ln w="19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stomShape 120"/>
          <p:cNvSpPr/>
          <p:nvPr/>
        </p:nvSpPr>
        <p:spPr>
          <a:xfrm>
            <a:off x="13335120" y="747000"/>
            <a:ext cx="332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Line 121"/>
          <p:cNvSpPr/>
          <p:nvPr/>
        </p:nvSpPr>
        <p:spPr>
          <a:xfrm flipV="1">
            <a:off x="14236560" y="741960"/>
            <a:ext cx="267840" cy="193320"/>
          </a:xfrm>
          <a:prstGeom prst="line">
            <a:avLst/>
          </a:prstGeom>
          <a:ln w="19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Line 122"/>
          <p:cNvSpPr/>
          <p:nvPr/>
        </p:nvSpPr>
        <p:spPr>
          <a:xfrm>
            <a:off x="14504400" y="741960"/>
            <a:ext cx="217800" cy="178920"/>
          </a:xfrm>
          <a:prstGeom prst="line">
            <a:avLst/>
          </a:prstGeom>
          <a:ln w="19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123"/>
          <p:cNvSpPr/>
          <p:nvPr/>
        </p:nvSpPr>
        <p:spPr>
          <a:xfrm>
            <a:off x="13603680" y="181332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0" name="CustomShape 124"/>
          <p:cNvSpPr/>
          <p:nvPr/>
        </p:nvSpPr>
        <p:spPr>
          <a:xfrm>
            <a:off x="14060880" y="206748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1" name="CustomShape 125"/>
          <p:cNvSpPr/>
          <p:nvPr/>
        </p:nvSpPr>
        <p:spPr>
          <a:xfrm>
            <a:off x="14981400" y="180720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2" name="CustomShape 126"/>
          <p:cNvSpPr/>
          <p:nvPr/>
        </p:nvSpPr>
        <p:spPr>
          <a:xfrm>
            <a:off x="14060880" y="294804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3" name="CustomShape 127"/>
          <p:cNvSpPr/>
          <p:nvPr/>
        </p:nvSpPr>
        <p:spPr>
          <a:xfrm>
            <a:off x="14060880" y="408492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4" name="CustomShape 128"/>
          <p:cNvSpPr/>
          <p:nvPr/>
        </p:nvSpPr>
        <p:spPr>
          <a:xfrm>
            <a:off x="14987520" y="4084560"/>
            <a:ext cx="1706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*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5" name="CustomShape 129"/>
          <p:cNvSpPr/>
          <p:nvPr/>
        </p:nvSpPr>
        <p:spPr>
          <a:xfrm>
            <a:off x="13644720" y="4904640"/>
            <a:ext cx="151380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oss-</a:t>
            </a:r>
            <a:r>
              <a:rPr b="1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</a:t>
            </a: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f-</a:t>
            </a:r>
            <a:r>
              <a:rPr b="1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F</a:t>
            </a: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unction</a:t>
            </a:r>
            <a:endParaRPr b="0" lang="en-US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Variants (</a:t>
            </a:r>
            <a:r>
              <a:rPr b="1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LoF</a:t>
            </a:r>
            <a:r>
              <a:rPr b="0" lang="en-GB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66" name="CustomShape 130"/>
          <p:cNvSpPr/>
          <p:nvPr/>
        </p:nvSpPr>
        <p:spPr>
          <a:xfrm rot="16200000">
            <a:off x="14319360" y="4079520"/>
            <a:ext cx="158040" cy="1507320"/>
          </a:xfrm>
          <a:prstGeom prst="leftBrace">
            <a:avLst>
              <a:gd name="adj1" fmla="val 44333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131"/>
          <p:cNvSpPr/>
          <p:nvPr/>
        </p:nvSpPr>
        <p:spPr>
          <a:xfrm>
            <a:off x="15505560" y="2987280"/>
            <a:ext cx="4845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2400" spc="-1" strike="noStrike">
                <a:solidFill>
                  <a:srgbClr val="ff0000"/>
                </a:solidFill>
                <a:latin typeface="Wingdings"/>
                <a:ea typeface="DejaVu Sans"/>
              </a:rPr>
              <a:t>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8" name="CustomShape 132"/>
          <p:cNvSpPr/>
          <p:nvPr/>
        </p:nvSpPr>
        <p:spPr>
          <a:xfrm>
            <a:off x="15500160" y="1825920"/>
            <a:ext cx="53460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b050"/>
                </a:solidFill>
                <a:latin typeface="Wingdings"/>
                <a:ea typeface="DejaVu Sans"/>
              </a:rPr>
              <a:t>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69" name="CustomShape 133"/>
          <p:cNvSpPr/>
          <p:nvPr/>
        </p:nvSpPr>
        <p:spPr>
          <a:xfrm>
            <a:off x="15505560" y="4130280"/>
            <a:ext cx="4845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2400" spc="-1" strike="noStrike">
                <a:solidFill>
                  <a:srgbClr val="ff0000"/>
                </a:solidFill>
                <a:latin typeface="Wingdings"/>
                <a:ea typeface="DejaVu Sans"/>
              </a:rPr>
              <a:t>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70" name="Line 134"/>
          <p:cNvSpPr/>
          <p:nvPr/>
        </p:nvSpPr>
        <p:spPr>
          <a:xfrm>
            <a:off x="8264880" y="0"/>
            <a:ext cx="0" cy="54172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Line 135"/>
          <p:cNvSpPr/>
          <p:nvPr/>
        </p:nvSpPr>
        <p:spPr>
          <a:xfrm>
            <a:off x="12164400" y="-24120"/>
            <a:ext cx="0" cy="54169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Line 136"/>
          <p:cNvSpPr/>
          <p:nvPr/>
        </p:nvSpPr>
        <p:spPr>
          <a:xfrm>
            <a:off x="4042440" y="-14400"/>
            <a:ext cx="0" cy="670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Line 137"/>
          <p:cNvSpPr/>
          <p:nvPr/>
        </p:nvSpPr>
        <p:spPr>
          <a:xfrm>
            <a:off x="4042440" y="1256400"/>
            <a:ext cx="0" cy="20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Line 138"/>
          <p:cNvSpPr/>
          <p:nvPr/>
        </p:nvSpPr>
        <p:spPr>
          <a:xfrm>
            <a:off x="4042440" y="4173480"/>
            <a:ext cx="0" cy="1231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5" name="Picture 2" descr=""/>
          <p:cNvPicPr/>
          <p:nvPr/>
        </p:nvPicPr>
        <p:blipFill>
          <a:blip r:embed="rId1"/>
          <a:stretch/>
        </p:blipFill>
        <p:spPr>
          <a:xfrm>
            <a:off x="42840" y="732240"/>
            <a:ext cx="207720" cy="453960"/>
          </a:xfrm>
          <a:prstGeom prst="rect">
            <a:avLst/>
          </a:prstGeom>
          <a:ln>
            <a:noFill/>
          </a:ln>
        </p:spPr>
      </p:pic>
      <p:sp>
        <p:nvSpPr>
          <p:cNvPr id="176" name="CustomShape 139"/>
          <p:cNvSpPr/>
          <p:nvPr/>
        </p:nvSpPr>
        <p:spPr>
          <a:xfrm flipH="1">
            <a:off x="367200" y="5108400"/>
            <a:ext cx="28792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headEnd len="sm" type="triangle" w="sm"/>
            <a:tailEnd len="sm" type="triangle" w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7" name="Picture 149" descr=""/>
          <p:cNvPicPr/>
          <p:nvPr/>
        </p:nvPicPr>
        <p:blipFill>
          <a:blip r:embed="rId2"/>
          <a:stretch/>
        </p:blipFill>
        <p:spPr>
          <a:xfrm>
            <a:off x="43920" y="1440720"/>
            <a:ext cx="207720" cy="453960"/>
          </a:xfrm>
          <a:prstGeom prst="rect">
            <a:avLst/>
          </a:prstGeom>
          <a:ln>
            <a:noFill/>
          </a:ln>
        </p:spPr>
      </p:pic>
      <p:pic>
        <p:nvPicPr>
          <p:cNvPr id="178" name="Picture 150" descr=""/>
          <p:cNvPicPr/>
          <p:nvPr/>
        </p:nvPicPr>
        <p:blipFill>
          <a:blip r:embed="rId3"/>
          <a:stretch/>
        </p:blipFill>
        <p:spPr>
          <a:xfrm>
            <a:off x="40680" y="2152440"/>
            <a:ext cx="207720" cy="453960"/>
          </a:xfrm>
          <a:prstGeom prst="rect">
            <a:avLst/>
          </a:prstGeom>
          <a:ln>
            <a:noFill/>
          </a:ln>
        </p:spPr>
      </p:pic>
      <p:pic>
        <p:nvPicPr>
          <p:cNvPr id="179" name="Picture 151" descr=""/>
          <p:cNvPicPr/>
          <p:nvPr/>
        </p:nvPicPr>
        <p:blipFill>
          <a:blip r:embed="rId4"/>
          <a:stretch/>
        </p:blipFill>
        <p:spPr>
          <a:xfrm>
            <a:off x="40680" y="2881440"/>
            <a:ext cx="207720" cy="453960"/>
          </a:xfrm>
          <a:prstGeom prst="rect">
            <a:avLst/>
          </a:prstGeom>
          <a:ln>
            <a:noFill/>
          </a:ln>
        </p:spPr>
      </p:pic>
      <p:pic>
        <p:nvPicPr>
          <p:cNvPr id="180" name="Picture 152" descr=""/>
          <p:cNvPicPr/>
          <p:nvPr/>
        </p:nvPicPr>
        <p:blipFill>
          <a:blip r:embed="rId5"/>
          <a:stretch/>
        </p:blipFill>
        <p:spPr>
          <a:xfrm>
            <a:off x="38880" y="4419720"/>
            <a:ext cx="207720" cy="453960"/>
          </a:xfrm>
          <a:prstGeom prst="rect">
            <a:avLst/>
          </a:prstGeom>
          <a:ln>
            <a:noFill/>
          </a:ln>
        </p:spPr>
      </p:pic>
      <p:sp>
        <p:nvSpPr>
          <p:cNvPr id="181" name="CustomShape 140"/>
          <p:cNvSpPr/>
          <p:nvPr/>
        </p:nvSpPr>
        <p:spPr>
          <a:xfrm>
            <a:off x="0" y="1360080"/>
            <a:ext cx="246600" cy="4032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141"/>
          <p:cNvSpPr/>
          <p:nvPr/>
        </p:nvSpPr>
        <p:spPr>
          <a:xfrm>
            <a:off x="1182240" y="4970160"/>
            <a:ext cx="133380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Common Variants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83" name="CustomShape 142"/>
          <p:cNvSpPr/>
          <p:nvPr/>
        </p:nvSpPr>
        <p:spPr>
          <a:xfrm>
            <a:off x="-91440" y="-124560"/>
            <a:ext cx="43956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4" name="CustomShape 143"/>
          <p:cNvSpPr/>
          <p:nvPr/>
        </p:nvSpPr>
        <p:spPr>
          <a:xfrm>
            <a:off x="3976560" y="-124560"/>
            <a:ext cx="43956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5" name="CustomShape 144"/>
          <p:cNvSpPr/>
          <p:nvPr/>
        </p:nvSpPr>
        <p:spPr>
          <a:xfrm>
            <a:off x="8224560" y="-124560"/>
            <a:ext cx="43956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6" name="CustomShape 145"/>
          <p:cNvSpPr/>
          <p:nvPr/>
        </p:nvSpPr>
        <p:spPr>
          <a:xfrm>
            <a:off x="12112560" y="-124560"/>
            <a:ext cx="43956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Application>LibreOffice/6.4.2.2$Linux_X86_64 LibreOffice_project/4e471d8c02c9c90f512f7f9ead8875b57fcb1ec3</Application>
  <Words>90</Words>
  <Paragraphs>45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2022-09-30T12:44:48Z</dcterms:created>
  <dc:creator>Utilisateur Windows</dc:creator>
  <dc:description/>
  <dc:language>en-US</dc:language>
  <cp:lastModifiedBy/>
  <dcterms:modified xsi:type="dcterms:W3CDTF">2022-10-18T15:38:44Z</dcterms:modified>
  <cp:revision>44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